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64" r:id="rId2"/>
    <p:sldId id="348" r:id="rId3"/>
    <p:sldId id="349" r:id="rId4"/>
    <p:sldId id="350" r:id="rId5"/>
    <p:sldId id="351" r:id="rId6"/>
    <p:sldId id="352" r:id="rId7"/>
    <p:sldId id="353" r:id="rId8"/>
    <p:sldId id="354" r:id="rId9"/>
    <p:sldId id="355" r:id="rId10"/>
    <p:sldId id="356" r:id="rId11"/>
    <p:sldId id="357" r:id="rId12"/>
    <p:sldId id="358" r:id="rId13"/>
    <p:sldId id="335" r:id="rId14"/>
    <p:sldId id="35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848"/>
    <a:srgbClr val="251101"/>
    <a:srgbClr val="341902"/>
    <a:srgbClr val="542804"/>
    <a:srgbClr val="6F3505"/>
    <a:srgbClr val="1F270F"/>
    <a:srgbClr val="3E4D1F"/>
    <a:srgbClr val="435422"/>
    <a:srgbClr val="640000"/>
    <a:srgbClr val="432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1D877D-DE55-4845-83AD-9D380CE40DEB}" v="91" dt="2020-09-27T13:30:04.1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0406" autoAdjust="0"/>
  </p:normalViewPr>
  <p:slideViewPr>
    <p:cSldViewPr>
      <p:cViewPr varScale="1">
        <p:scale>
          <a:sx n="68" d="100"/>
          <a:sy n="68" d="100"/>
        </p:scale>
        <p:origin x="543" y="39"/>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36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7B78A0-9683-4927-8E34-1376733507F1}" type="datetimeFigureOut">
              <a:rPr lang="en-US" smtClean="0"/>
              <a:pPr/>
              <a:t>9/28/2020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D59D07-241C-4B3E-956C-32D3DFABF2A3}" type="slidenum">
              <a:rPr lang="en-US" smtClean="0"/>
              <a:pPr/>
              <a:t>‹#›</a:t>
            </a:fld>
            <a:endParaRPr lang="en-US"/>
          </a:p>
        </p:txBody>
      </p:sp>
    </p:spTree>
    <p:extLst>
      <p:ext uri="{BB962C8B-B14F-4D97-AF65-F5344CB8AC3E}">
        <p14:creationId xmlns:p14="http://schemas.microsoft.com/office/powerpoint/2010/main" val="787418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725286C-F894-4C79-8A9F-FACD72F05B3A}"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431AE-67AC-4452-9112-08B543365CDA}" type="slidenum">
              <a:rPr lang="en-US" smtClean="0"/>
              <a:pPr/>
              <a:t>‹#›</a:t>
            </a:fld>
            <a:endParaRPr lang="en-US"/>
          </a:p>
        </p:txBody>
      </p:sp>
    </p:spTree>
    <p:extLst>
      <p:ext uri="{BB962C8B-B14F-4D97-AF65-F5344CB8AC3E}">
        <p14:creationId xmlns:p14="http://schemas.microsoft.com/office/powerpoint/2010/main" val="35095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25286C-F894-4C79-8A9F-FACD72F05B3A}"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431AE-67AC-4452-9112-08B543365CDA}" type="slidenum">
              <a:rPr lang="en-US" smtClean="0"/>
              <a:pPr/>
              <a:t>‹#›</a:t>
            </a:fld>
            <a:endParaRPr lang="en-US"/>
          </a:p>
        </p:txBody>
      </p:sp>
    </p:spTree>
    <p:extLst>
      <p:ext uri="{BB962C8B-B14F-4D97-AF65-F5344CB8AC3E}">
        <p14:creationId xmlns:p14="http://schemas.microsoft.com/office/powerpoint/2010/main" val="938729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25286C-F894-4C79-8A9F-FACD72F05B3A}"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431AE-67AC-4452-9112-08B543365CDA}" type="slidenum">
              <a:rPr lang="en-US" smtClean="0"/>
              <a:pPr/>
              <a:t>‹#›</a:t>
            </a:fld>
            <a:endParaRPr lang="en-US"/>
          </a:p>
        </p:txBody>
      </p:sp>
    </p:spTree>
    <p:extLst>
      <p:ext uri="{BB962C8B-B14F-4D97-AF65-F5344CB8AC3E}">
        <p14:creationId xmlns:p14="http://schemas.microsoft.com/office/powerpoint/2010/main" val="3665321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25286C-F894-4C79-8A9F-FACD72F05B3A}"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431AE-67AC-4452-9112-08B543365CDA}" type="slidenum">
              <a:rPr lang="en-US" smtClean="0"/>
              <a:pPr/>
              <a:t>‹#›</a:t>
            </a:fld>
            <a:endParaRPr lang="en-US"/>
          </a:p>
        </p:txBody>
      </p:sp>
    </p:spTree>
    <p:extLst>
      <p:ext uri="{BB962C8B-B14F-4D97-AF65-F5344CB8AC3E}">
        <p14:creationId xmlns:p14="http://schemas.microsoft.com/office/powerpoint/2010/main" val="253153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25286C-F894-4C79-8A9F-FACD72F05B3A}"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431AE-67AC-4452-9112-08B543365CDA}" type="slidenum">
              <a:rPr lang="en-US" smtClean="0"/>
              <a:pPr/>
              <a:t>‹#›</a:t>
            </a:fld>
            <a:endParaRPr lang="en-US"/>
          </a:p>
        </p:txBody>
      </p:sp>
    </p:spTree>
    <p:extLst>
      <p:ext uri="{BB962C8B-B14F-4D97-AF65-F5344CB8AC3E}">
        <p14:creationId xmlns:p14="http://schemas.microsoft.com/office/powerpoint/2010/main" val="153876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25286C-F894-4C79-8A9F-FACD72F05B3A}"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431AE-67AC-4452-9112-08B543365CDA}" type="slidenum">
              <a:rPr lang="en-US" smtClean="0"/>
              <a:pPr/>
              <a:t>‹#›</a:t>
            </a:fld>
            <a:endParaRPr lang="en-US"/>
          </a:p>
        </p:txBody>
      </p:sp>
    </p:spTree>
    <p:extLst>
      <p:ext uri="{BB962C8B-B14F-4D97-AF65-F5344CB8AC3E}">
        <p14:creationId xmlns:p14="http://schemas.microsoft.com/office/powerpoint/2010/main" val="251648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25286C-F894-4C79-8A9F-FACD72F05B3A}" type="datetimeFigureOut">
              <a:rPr lang="en-US" smtClean="0"/>
              <a:pPr/>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0431AE-67AC-4452-9112-08B543365CDA}" type="slidenum">
              <a:rPr lang="en-US" smtClean="0"/>
              <a:pPr/>
              <a:t>‹#›</a:t>
            </a:fld>
            <a:endParaRPr lang="en-US"/>
          </a:p>
        </p:txBody>
      </p:sp>
    </p:spTree>
    <p:extLst>
      <p:ext uri="{BB962C8B-B14F-4D97-AF65-F5344CB8AC3E}">
        <p14:creationId xmlns:p14="http://schemas.microsoft.com/office/powerpoint/2010/main" val="320746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25286C-F894-4C79-8A9F-FACD72F05B3A}" type="datetimeFigureOut">
              <a:rPr lang="en-US" smtClean="0"/>
              <a:pPr/>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0431AE-67AC-4452-9112-08B543365CDA}" type="slidenum">
              <a:rPr lang="en-US" smtClean="0"/>
              <a:pPr/>
              <a:t>‹#›</a:t>
            </a:fld>
            <a:endParaRPr lang="en-US"/>
          </a:p>
        </p:txBody>
      </p:sp>
    </p:spTree>
    <p:extLst>
      <p:ext uri="{BB962C8B-B14F-4D97-AF65-F5344CB8AC3E}">
        <p14:creationId xmlns:p14="http://schemas.microsoft.com/office/powerpoint/2010/main" val="90957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5286C-F894-4C79-8A9F-FACD72F05B3A}" type="datetimeFigureOut">
              <a:rPr lang="en-US" smtClean="0"/>
              <a:pPr/>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0431AE-67AC-4452-9112-08B543365CDA}" type="slidenum">
              <a:rPr lang="en-US" smtClean="0"/>
              <a:pPr/>
              <a:t>‹#›</a:t>
            </a:fld>
            <a:endParaRPr lang="en-US"/>
          </a:p>
        </p:txBody>
      </p:sp>
    </p:spTree>
    <p:extLst>
      <p:ext uri="{BB962C8B-B14F-4D97-AF65-F5344CB8AC3E}">
        <p14:creationId xmlns:p14="http://schemas.microsoft.com/office/powerpoint/2010/main" val="3629098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25286C-F894-4C79-8A9F-FACD72F05B3A}"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431AE-67AC-4452-9112-08B543365CDA}" type="slidenum">
              <a:rPr lang="en-US" smtClean="0"/>
              <a:pPr/>
              <a:t>‹#›</a:t>
            </a:fld>
            <a:endParaRPr lang="en-US"/>
          </a:p>
        </p:txBody>
      </p:sp>
    </p:spTree>
    <p:extLst>
      <p:ext uri="{BB962C8B-B14F-4D97-AF65-F5344CB8AC3E}">
        <p14:creationId xmlns:p14="http://schemas.microsoft.com/office/powerpoint/2010/main" val="90015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25286C-F894-4C79-8A9F-FACD72F05B3A}"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431AE-67AC-4452-9112-08B543365CDA}" type="slidenum">
              <a:rPr lang="en-US" smtClean="0"/>
              <a:pPr/>
              <a:t>‹#›</a:t>
            </a:fld>
            <a:endParaRPr lang="en-US"/>
          </a:p>
        </p:txBody>
      </p:sp>
    </p:spTree>
    <p:extLst>
      <p:ext uri="{BB962C8B-B14F-4D97-AF65-F5344CB8AC3E}">
        <p14:creationId xmlns:p14="http://schemas.microsoft.com/office/powerpoint/2010/main" val="3534623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5286C-F894-4C79-8A9F-FACD72F05B3A}" type="datetimeFigureOut">
              <a:rPr lang="en-US" smtClean="0"/>
              <a:pPr/>
              <a:t>9/28/2020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431AE-67AC-4452-9112-08B543365CDA}" type="slidenum">
              <a:rPr lang="en-US" smtClean="0"/>
              <a:pPr/>
              <a:t>‹#›</a:t>
            </a:fld>
            <a:endParaRPr lang="en-US"/>
          </a:p>
        </p:txBody>
      </p:sp>
    </p:spTree>
    <p:extLst>
      <p:ext uri="{BB962C8B-B14F-4D97-AF65-F5344CB8AC3E}">
        <p14:creationId xmlns:p14="http://schemas.microsoft.com/office/powerpoint/2010/main" val="2462901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E5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3" name="Rectangle 7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2050" name="Picture 2" descr="See the source image">
            <a:extLst>
              <a:ext uri="{FF2B5EF4-FFF2-40B4-BE49-F238E27FC236}">
                <a16:creationId xmlns:a16="http://schemas.microsoft.com/office/drawing/2014/main" id="{91721BA6-4A5A-4551-A19E-6B678AAF9E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37" r="5837"/>
          <a:stretch/>
        </p:blipFill>
        <p:spPr bwMode="auto">
          <a:xfrm>
            <a:off x="762000" y="643467"/>
            <a:ext cx="10668000" cy="557106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81A181C-188B-48CD-ABE0-FC46A06DF778}"/>
              </a:ext>
            </a:extLst>
          </p:cNvPr>
          <p:cNvSpPr txBox="1"/>
          <p:nvPr/>
        </p:nvSpPr>
        <p:spPr>
          <a:xfrm>
            <a:off x="4164144" y="3739304"/>
            <a:ext cx="269385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002060"/>
                </a:solidFill>
                <a:effectLst>
                  <a:outerShdw blurRad="50800" dist="63500" dir="2700000" algn="tl" rotWithShape="0">
                    <a:prstClr val="white"/>
                  </a:outerShdw>
                </a:effectLst>
                <a:uLnTx/>
                <a:uFillTx/>
                <a:latin typeface="Tempus Sans ITC" panose="04020404030D07020202" pitchFamily="82" charset="0"/>
                <a:ea typeface="+mn-ea"/>
                <a:cs typeface="+mn-cs"/>
              </a:rPr>
              <a:t>Psalm 23</a:t>
            </a:r>
          </a:p>
        </p:txBody>
      </p:sp>
      <p:sp>
        <p:nvSpPr>
          <p:cNvPr id="5" name="TextBox 4">
            <a:extLst>
              <a:ext uri="{FF2B5EF4-FFF2-40B4-BE49-F238E27FC236}">
                <a16:creationId xmlns:a16="http://schemas.microsoft.com/office/drawing/2014/main" id="{582EF947-11C9-4735-82E4-1D57AC89CFF7}"/>
              </a:ext>
            </a:extLst>
          </p:cNvPr>
          <p:cNvSpPr txBox="1"/>
          <p:nvPr/>
        </p:nvSpPr>
        <p:spPr>
          <a:xfrm>
            <a:off x="8382000" y="1490008"/>
            <a:ext cx="609600"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0" b="0" i="1" u="none" strike="noStrike" kern="1200" cap="none" spc="0" normalizeH="0" baseline="0" noProof="0" dirty="0">
                <a:ln>
                  <a:noFill/>
                </a:ln>
                <a:solidFill>
                  <a:prstClr val="black"/>
                </a:solidFill>
                <a:effectLst>
                  <a:outerShdw blurRad="50800" dist="76200" dir="2700000" algn="tl" rotWithShape="0">
                    <a:prstClr val="white"/>
                  </a:outerShdw>
                </a:effectLst>
                <a:uLnTx/>
                <a:uFillTx/>
                <a:latin typeface="Cambria" panose="02040503050406030204" pitchFamily="18" charset="0"/>
                <a:ea typeface="Cambria" panose="02040503050406030204" pitchFamily="18" charset="0"/>
                <a:cs typeface="+mn-cs"/>
              </a:rPr>
              <a:t>2</a:t>
            </a:r>
          </a:p>
        </p:txBody>
      </p:sp>
    </p:spTree>
    <p:extLst>
      <p:ext uri="{BB962C8B-B14F-4D97-AF65-F5344CB8AC3E}">
        <p14:creationId xmlns:p14="http://schemas.microsoft.com/office/powerpoint/2010/main" val="2953775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Where Do You Li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12192000" cy="7086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152400"/>
            <a:ext cx="12192000" cy="1600438"/>
          </a:xfrm>
          <a:prstGeom prst="rect">
            <a:avLst/>
          </a:prstGeom>
          <a:solidFill>
            <a:srgbClr val="341902"/>
          </a:solidFill>
        </p:spPr>
        <p:txBody>
          <a:bodyPr wrap="square" tIns="91440" bIns="91440" rtlCol="0">
            <a:spAutoFit/>
          </a:bodyPr>
          <a:lstStyle/>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“Surely goodness and mercy shall follow me all the days of my life,</a:t>
            </a:r>
          </a:p>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 and I shall dwell in the house of the Lord  forever</a:t>
            </a:r>
            <a:r>
              <a:rPr lang="en-US" sz="2700" i="1" dirty="0">
                <a:solidFill>
                  <a:schemeClr val="bg1"/>
                </a:solidFill>
                <a:effectLst>
                  <a:outerShdw blurRad="50800" dist="38100" dir="2700000" algn="tl" rotWithShape="0">
                    <a:prstClr val="black"/>
                  </a:outerShdw>
                </a:effectLst>
                <a:latin typeface="Cambria" panose="02040503050406030204" pitchFamily="18" charset="0"/>
              </a:rPr>
              <a:t>.” </a:t>
            </a:r>
          </a:p>
          <a:p>
            <a:pPr algn="r"/>
            <a:r>
              <a:rPr lang="en-US" sz="2800" i="1" dirty="0">
                <a:solidFill>
                  <a:schemeClr val="bg1"/>
                </a:solidFill>
                <a:effectLst>
                  <a:outerShdw blurRad="50800" dist="38100" dir="2700000" algn="tl" rotWithShape="0">
                    <a:prstClr val="black"/>
                  </a:outerShdw>
                </a:effectLst>
                <a:latin typeface="Cambria" panose="02040503050406030204" pitchFamily="18" charset="0"/>
              </a:rPr>
              <a:t>- </a:t>
            </a:r>
            <a:r>
              <a:rPr lang="en-US" i="1" dirty="0">
                <a:solidFill>
                  <a:schemeClr val="bg1"/>
                </a:solidFill>
                <a:effectLst>
                  <a:outerShdw blurRad="50800" dist="38100" dir="2700000" algn="tl" rotWithShape="0">
                    <a:prstClr val="black"/>
                  </a:outerShdw>
                </a:effectLst>
                <a:latin typeface="Cambria" panose="02040503050406030204" pitchFamily="18" charset="0"/>
              </a:rPr>
              <a:t>Psalm 23:6</a:t>
            </a:r>
          </a:p>
        </p:txBody>
      </p:sp>
      <p:sp>
        <p:nvSpPr>
          <p:cNvPr id="5" name="TextBox 4"/>
          <p:cNvSpPr txBox="1"/>
          <p:nvPr/>
        </p:nvSpPr>
        <p:spPr>
          <a:xfrm>
            <a:off x="1524000" y="1689795"/>
            <a:ext cx="9245600" cy="1046440"/>
          </a:xfrm>
          <a:prstGeom prst="rect">
            <a:avLst/>
          </a:prstGeom>
          <a:solidFill>
            <a:schemeClr val="tx1"/>
          </a:solidFill>
        </p:spPr>
        <p:txBody>
          <a:bodyPr wrap="square" tIns="91440" bIns="91440" rtlCol="0">
            <a:spAutoFit/>
          </a:bodyPr>
          <a:lstStyle/>
          <a:p>
            <a:pPr algn="ctr"/>
            <a:r>
              <a:rPr lang="en-US" sz="2800" i="1" dirty="0">
                <a:solidFill>
                  <a:srgbClr val="FFFF00"/>
                </a:solidFill>
                <a:latin typeface="Cambria" panose="02040503050406030204" pitchFamily="18" charset="0"/>
              </a:rPr>
              <a:t>“Surely goodness and mercy”</a:t>
            </a:r>
            <a:r>
              <a:rPr lang="en-US" sz="2800" i="1" dirty="0">
                <a:solidFill>
                  <a:schemeClr val="bg1"/>
                </a:solidFill>
                <a:latin typeface="Cambria" panose="02040503050406030204" pitchFamily="18" charset="0"/>
              </a:rPr>
              <a:t> </a:t>
            </a:r>
          </a:p>
          <a:p>
            <a:pPr algn="ctr"/>
            <a:r>
              <a:rPr lang="en-US" sz="2800" i="1" dirty="0">
                <a:solidFill>
                  <a:schemeClr val="bg1"/>
                </a:solidFill>
                <a:latin typeface="Cambria" panose="02040503050406030204" pitchFamily="18" charset="0"/>
              </a:rPr>
              <a:t>Speaks of God’s loving care, protection and comfort</a:t>
            </a:r>
            <a:endParaRPr lang="en-US" sz="2800" dirty="0">
              <a:solidFill>
                <a:schemeClr val="bg1"/>
              </a:solidFill>
              <a:latin typeface="Cambria" panose="02040503050406030204" pitchFamily="18" charset="0"/>
            </a:endParaRPr>
          </a:p>
        </p:txBody>
      </p:sp>
      <p:sp>
        <p:nvSpPr>
          <p:cNvPr id="7" name="TextBox 6"/>
          <p:cNvSpPr txBox="1"/>
          <p:nvPr/>
        </p:nvSpPr>
        <p:spPr>
          <a:xfrm>
            <a:off x="1384300" y="3449782"/>
            <a:ext cx="9525000" cy="3077766"/>
          </a:xfrm>
          <a:prstGeom prst="rect">
            <a:avLst/>
          </a:prstGeom>
          <a:solidFill>
            <a:srgbClr val="251101"/>
          </a:solidFill>
        </p:spPr>
        <p:txBody>
          <a:bodyPr wrap="square" tIns="91440" bIns="91440" rtlCol="0">
            <a:spAutoFit/>
          </a:bodyPr>
          <a:lstStyle/>
          <a:p>
            <a:pPr>
              <a:spcAft>
                <a:spcPts val="2400"/>
              </a:spcAft>
            </a:pPr>
            <a:r>
              <a:rPr lang="en-US" sz="2400" dirty="0">
                <a:solidFill>
                  <a:srgbClr val="FFFF00"/>
                </a:solidFill>
              </a:rPr>
              <a:t>Psalm 103:17 </a:t>
            </a:r>
            <a:r>
              <a:rPr lang="en-US" sz="2400" dirty="0">
                <a:solidFill>
                  <a:schemeClr val="bg1"/>
                </a:solidFill>
              </a:rPr>
              <a:t>– “</a:t>
            </a:r>
            <a:r>
              <a:rPr lang="en-US" sz="2400" i="1" dirty="0">
                <a:solidFill>
                  <a:schemeClr val="bg1"/>
                </a:solidFill>
              </a:rPr>
              <a:t>But the steadfast love of the Lord is from everlasting to everlasting on those who fear him, and his righteousness to children's children.”</a:t>
            </a:r>
          </a:p>
          <a:p>
            <a:pPr>
              <a:spcAft>
                <a:spcPts val="2400"/>
              </a:spcAft>
            </a:pPr>
            <a:r>
              <a:rPr lang="en-US" sz="2400" dirty="0">
                <a:solidFill>
                  <a:srgbClr val="FFFF00"/>
                </a:solidFill>
              </a:rPr>
              <a:t>2 Corinthians 1:3-4 </a:t>
            </a:r>
            <a:r>
              <a:rPr lang="en-US" sz="2400" dirty="0">
                <a:solidFill>
                  <a:schemeClr val="bg1"/>
                </a:solidFill>
              </a:rPr>
              <a:t>– </a:t>
            </a:r>
            <a:r>
              <a:rPr lang="en-US" sz="2400" i="1" dirty="0">
                <a:solidFill>
                  <a:schemeClr val="bg1"/>
                </a:solidFill>
              </a:rPr>
              <a:t>“Blessed be the God and Father of our Lord Jesus Christ, the Father of mercies and God of all comfort,  who comforts us in all our affliction, so that we may be able to comfort those who are in any affliction, with the comfort with which we ourselves are comforted by God.” </a:t>
            </a:r>
          </a:p>
        </p:txBody>
      </p:sp>
    </p:spTree>
    <p:extLst>
      <p:ext uri="{BB962C8B-B14F-4D97-AF65-F5344CB8AC3E}">
        <p14:creationId xmlns:p14="http://schemas.microsoft.com/office/powerpoint/2010/main" val="1059385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1000"/>
                                        <p:tgtEl>
                                          <p:spTgt spid="7">
                                            <p:txEl>
                                              <p:pRg st="0" end="0"/>
                                            </p:txEl>
                                          </p:spTgt>
                                        </p:tgtEl>
                                      </p:cBhvr>
                                    </p:animEffect>
                                    <p:anim calcmode="lin" valueType="num">
                                      <p:cBhvr>
                                        <p:cTn id="2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Effect transition="in" filter="fade">
                                      <p:cBhvr>
                                        <p:cTn id="29" dur="1000"/>
                                        <p:tgtEl>
                                          <p:spTgt spid="7">
                                            <p:txEl>
                                              <p:pRg st="1" end="1"/>
                                            </p:txEl>
                                          </p:spTgt>
                                        </p:tgtEl>
                                      </p:cBhvr>
                                    </p:animEffect>
                                    <p:anim calcmode="lin" valueType="num">
                                      <p:cBhvr>
                                        <p:cTn id="3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Where Do You Li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86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0" y="1761473"/>
            <a:ext cx="9245600" cy="1046440"/>
          </a:xfrm>
          <a:prstGeom prst="rect">
            <a:avLst/>
          </a:prstGeom>
          <a:solidFill>
            <a:schemeClr val="tx1"/>
          </a:solidFill>
        </p:spPr>
        <p:txBody>
          <a:bodyPr wrap="square" tIns="91440" bIns="91440" rtlCol="0">
            <a:spAutoFit/>
          </a:bodyPr>
          <a:lstStyle/>
          <a:p>
            <a:pPr algn="ctr"/>
            <a:r>
              <a:rPr lang="en-US" sz="2800" i="1" dirty="0">
                <a:solidFill>
                  <a:srgbClr val="FFFF00"/>
                </a:solidFill>
                <a:latin typeface="Cambria" panose="02040503050406030204" pitchFamily="18" charset="0"/>
              </a:rPr>
              <a:t>“All the days of my life”</a:t>
            </a:r>
            <a:r>
              <a:rPr lang="en-US" sz="2800" i="1" dirty="0">
                <a:solidFill>
                  <a:schemeClr val="bg1"/>
                </a:solidFill>
                <a:latin typeface="Cambria" panose="02040503050406030204" pitchFamily="18" charset="0"/>
              </a:rPr>
              <a:t> </a:t>
            </a:r>
          </a:p>
          <a:p>
            <a:pPr algn="ctr"/>
            <a:r>
              <a:rPr lang="en-US" sz="2800" i="1" dirty="0">
                <a:solidFill>
                  <a:schemeClr val="bg1"/>
                </a:solidFill>
                <a:latin typeface="Cambria" panose="02040503050406030204" pitchFamily="18" charset="0"/>
              </a:rPr>
              <a:t>Through all the “ups and downs of life.”</a:t>
            </a:r>
            <a:endParaRPr lang="en-US" sz="2800" dirty="0">
              <a:solidFill>
                <a:schemeClr val="bg1"/>
              </a:solidFill>
              <a:latin typeface="Cambria" panose="02040503050406030204" pitchFamily="18" charset="0"/>
            </a:endParaRPr>
          </a:p>
        </p:txBody>
      </p:sp>
      <p:sp>
        <p:nvSpPr>
          <p:cNvPr id="7" name="TextBox 6"/>
          <p:cNvSpPr txBox="1"/>
          <p:nvPr/>
        </p:nvSpPr>
        <p:spPr>
          <a:xfrm>
            <a:off x="2003425" y="3276600"/>
            <a:ext cx="8286750" cy="2708434"/>
          </a:xfrm>
          <a:prstGeom prst="rect">
            <a:avLst/>
          </a:prstGeom>
          <a:solidFill>
            <a:srgbClr val="251101"/>
          </a:solidFill>
        </p:spPr>
        <p:txBody>
          <a:bodyPr wrap="square" tIns="91440" bIns="91440" rtlCol="0">
            <a:spAutoFit/>
          </a:bodyPr>
          <a:lstStyle/>
          <a:p>
            <a:pPr>
              <a:spcAft>
                <a:spcPts val="2400"/>
              </a:spcAft>
            </a:pPr>
            <a:r>
              <a:rPr lang="en-US" sz="2400" dirty="0">
                <a:solidFill>
                  <a:srgbClr val="FFFF00"/>
                </a:solidFill>
              </a:rPr>
              <a:t>2 Timothy 4:18 </a:t>
            </a:r>
            <a:r>
              <a:rPr lang="en-US" sz="2400" dirty="0">
                <a:solidFill>
                  <a:schemeClr val="bg1"/>
                </a:solidFill>
              </a:rPr>
              <a:t>– “The Lord will rescue me from every evil deed and bring me safely into his heavenly kingdom. To him be the glory forever and ever. Amen.”</a:t>
            </a:r>
          </a:p>
          <a:p>
            <a:pPr>
              <a:spcAft>
                <a:spcPts val="2400"/>
              </a:spcAft>
            </a:pPr>
            <a:r>
              <a:rPr lang="en-US" sz="2400" dirty="0">
                <a:solidFill>
                  <a:srgbClr val="FFFF00"/>
                </a:solidFill>
              </a:rPr>
              <a:t>Acts 14:22 </a:t>
            </a:r>
            <a:r>
              <a:rPr lang="en-US" sz="2400" dirty="0">
                <a:solidFill>
                  <a:schemeClr val="bg1"/>
                </a:solidFill>
              </a:rPr>
              <a:t>– S</a:t>
            </a:r>
            <a:r>
              <a:rPr lang="en-US" sz="2400" i="1" dirty="0">
                <a:solidFill>
                  <a:schemeClr val="bg1"/>
                </a:solidFill>
              </a:rPr>
              <a:t>trengthening the souls of the disciples, encouraging them to continue in the faith, and saying that through many tribulations we must enter the kingdom of God. </a:t>
            </a:r>
          </a:p>
        </p:txBody>
      </p:sp>
      <p:sp>
        <p:nvSpPr>
          <p:cNvPr id="6" name="TextBox 5">
            <a:extLst>
              <a:ext uri="{FF2B5EF4-FFF2-40B4-BE49-F238E27FC236}">
                <a16:creationId xmlns:a16="http://schemas.microsoft.com/office/drawing/2014/main" id="{61F81479-A96E-4BD3-BAC8-AA544804D86E}"/>
              </a:ext>
            </a:extLst>
          </p:cNvPr>
          <p:cNvSpPr txBox="1"/>
          <p:nvPr/>
        </p:nvSpPr>
        <p:spPr>
          <a:xfrm>
            <a:off x="0" y="152400"/>
            <a:ext cx="12192000" cy="1600438"/>
          </a:xfrm>
          <a:prstGeom prst="rect">
            <a:avLst/>
          </a:prstGeom>
          <a:solidFill>
            <a:srgbClr val="341902"/>
          </a:solidFill>
        </p:spPr>
        <p:txBody>
          <a:bodyPr wrap="square" tIns="91440" bIns="91440" rtlCol="0">
            <a:spAutoFit/>
          </a:bodyPr>
          <a:lstStyle/>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“Surely goodness and mercy shall follow me all the days of my life,</a:t>
            </a:r>
          </a:p>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 and I shall dwell in the house of the Lord  forever</a:t>
            </a:r>
            <a:r>
              <a:rPr lang="en-US" sz="2700" i="1" dirty="0">
                <a:solidFill>
                  <a:schemeClr val="bg1"/>
                </a:solidFill>
                <a:effectLst>
                  <a:outerShdw blurRad="50800" dist="38100" dir="2700000" algn="tl" rotWithShape="0">
                    <a:prstClr val="black"/>
                  </a:outerShdw>
                </a:effectLst>
                <a:latin typeface="Cambria" panose="02040503050406030204" pitchFamily="18" charset="0"/>
              </a:rPr>
              <a:t>.” </a:t>
            </a:r>
          </a:p>
          <a:p>
            <a:pPr algn="r"/>
            <a:r>
              <a:rPr lang="en-US" sz="2800" i="1" dirty="0">
                <a:solidFill>
                  <a:schemeClr val="bg1"/>
                </a:solidFill>
                <a:effectLst>
                  <a:outerShdw blurRad="50800" dist="38100" dir="2700000" algn="tl" rotWithShape="0">
                    <a:prstClr val="black"/>
                  </a:outerShdw>
                </a:effectLst>
                <a:latin typeface="Cambria" panose="02040503050406030204" pitchFamily="18" charset="0"/>
              </a:rPr>
              <a:t>- </a:t>
            </a:r>
            <a:r>
              <a:rPr lang="en-US" i="1" dirty="0">
                <a:solidFill>
                  <a:schemeClr val="bg1"/>
                </a:solidFill>
                <a:effectLst>
                  <a:outerShdw blurRad="50800" dist="38100" dir="2700000" algn="tl" rotWithShape="0">
                    <a:prstClr val="black"/>
                  </a:outerShdw>
                </a:effectLst>
                <a:latin typeface="Cambria" panose="02040503050406030204" pitchFamily="18" charset="0"/>
              </a:rPr>
              <a:t>Psalm 23:6</a:t>
            </a:r>
          </a:p>
        </p:txBody>
      </p:sp>
    </p:spTree>
    <p:extLst>
      <p:ext uri="{BB962C8B-B14F-4D97-AF65-F5344CB8AC3E}">
        <p14:creationId xmlns:p14="http://schemas.microsoft.com/office/powerpoint/2010/main" val="342868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000"/>
                                        <p:tgtEl>
                                          <p:spTgt spid="7">
                                            <p:txEl>
                                              <p:pRg st="0" end="0"/>
                                            </p:txEl>
                                          </p:spTgt>
                                        </p:tgtEl>
                                      </p:cBhvr>
                                    </p:animEffect>
                                    <p:anim calcmode="lin" valueType="num">
                                      <p:cBhvr>
                                        <p:cTn id="1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fade">
                                      <p:cBhvr>
                                        <p:cTn id="24" dur="1000"/>
                                        <p:tgtEl>
                                          <p:spTgt spid="7">
                                            <p:txEl>
                                              <p:pRg st="1" end="1"/>
                                            </p:txEl>
                                          </p:spTgt>
                                        </p:tgtEl>
                                      </p:cBhvr>
                                    </p:animEffect>
                                    <p:anim calcmode="lin" valueType="num">
                                      <p:cBhvr>
                                        <p:cTn id="2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Where Do You Li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12192000" cy="7086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0" y="1827550"/>
            <a:ext cx="9245600" cy="1046440"/>
          </a:xfrm>
          <a:prstGeom prst="rect">
            <a:avLst/>
          </a:prstGeom>
          <a:solidFill>
            <a:schemeClr val="tx1"/>
          </a:solidFill>
        </p:spPr>
        <p:txBody>
          <a:bodyPr wrap="square" tIns="91440" bIns="91440" rtlCol="0">
            <a:spAutoFit/>
          </a:bodyPr>
          <a:lstStyle/>
          <a:p>
            <a:pPr algn="ctr"/>
            <a:r>
              <a:rPr lang="en-US" sz="2800" i="1" dirty="0">
                <a:solidFill>
                  <a:srgbClr val="FFFF00"/>
                </a:solidFill>
                <a:latin typeface="Cambria" panose="02040503050406030204" pitchFamily="18" charset="0"/>
              </a:rPr>
              <a:t>“And I shall dwell in the house of the Lord forever”</a:t>
            </a:r>
            <a:r>
              <a:rPr lang="en-US" sz="2800" i="1" dirty="0">
                <a:solidFill>
                  <a:schemeClr val="bg1"/>
                </a:solidFill>
                <a:latin typeface="Cambria" panose="02040503050406030204" pitchFamily="18" charset="0"/>
              </a:rPr>
              <a:t> – </a:t>
            </a:r>
          </a:p>
          <a:p>
            <a:pPr algn="ctr"/>
            <a:r>
              <a:rPr lang="en-US" sz="2800" i="1" dirty="0">
                <a:solidFill>
                  <a:schemeClr val="bg1"/>
                </a:solidFill>
                <a:latin typeface="Cambria" panose="02040503050406030204" pitchFamily="18" charset="0"/>
              </a:rPr>
              <a:t>Literally to the length of days – all the days of my life</a:t>
            </a:r>
            <a:endParaRPr lang="en-US" sz="2800" dirty="0">
              <a:solidFill>
                <a:schemeClr val="bg1"/>
              </a:solidFill>
              <a:latin typeface="Cambria" panose="02040503050406030204" pitchFamily="18" charset="0"/>
            </a:endParaRPr>
          </a:p>
        </p:txBody>
      </p:sp>
      <p:sp>
        <p:nvSpPr>
          <p:cNvPr id="7" name="TextBox 6"/>
          <p:cNvSpPr txBox="1"/>
          <p:nvPr/>
        </p:nvSpPr>
        <p:spPr>
          <a:xfrm>
            <a:off x="2297509" y="3352800"/>
            <a:ext cx="7596982" cy="2708434"/>
          </a:xfrm>
          <a:prstGeom prst="rect">
            <a:avLst/>
          </a:prstGeom>
          <a:solidFill>
            <a:srgbClr val="251101"/>
          </a:solidFill>
        </p:spPr>
        <p:txBody>
          <a:bodyPr wrap="square" tIns="91440" bIns="91440" rtlCol="0">
            <a:spAutoFit/>
          </a:bodyPr>
          <a:lstStyle/>
          <a:p>
            <a:pPr>
              <a:spcAft>
                <a:spcPts val="2400"/>
              </a:spcAft>
            </a:pPr>
            <a:r>
              <a:rPr lang="en-US" sz="2400" dirty="0">
                <a:solidFill>
                  <a:srgbClr val="FFFF00"/>
                </a:solidFill>
              </a:rPr>
              <a:t>Psalm 27:4 </a:t>
            </a:r>
            <a:r>
              <a:rPr lang="en-US" sz="2400" dirty="0">
                <a:solidFill>
                  <a:schemeClr val="bg1"/>
                </a:solidFill>
              </a:rPr>
              <a:t>– </a:t>
            </a:r>
            <a:r>
              <a:rPr lang="en-US" sz="2400" i="1" dirty="0">
                <a:solidFill>
                  <a:schemeClr val="bg1"/>
                </a:solidFill>
              </a:rPr>
              <a:t>“One thing have I asked of the Lord, that will I seek after: that I may dwell in the house of the Lord all the days of my life, to gaze upon the beauty of the Lord and to inquire in his temple.”</a:t>
            </a:r>
          </a:p>
          <a:p>
            <a:pPr>
              <a:spcAft>
                <a:spcPts val="2400"/>
              </a:spcAft>
            </a:pPr>
            <a:r>
              <a:rPr lang="en-US" sz="2400" dirty="0">
                <a:solidFill>
                  <a:srgbClr val="FFFF00"/>
                </a:solidFill>
              </a:rPr>
              <a:t>Psalm 26:8 </a:t>
            </a:r>
            <a:r>
              <a:rPr lang="en-US" sz="2400" dirty="0">
                <a:solidFill>
                  <a:schemeClr val="bg1"/>
                </a:solidFill>
              </a:rPr>
              <a:t>– “O Lord, I love the habitation of your house and the place where your glory dwells.”</a:t>
            </a:r>
            <a:endParaRPr lang="en-US" sz="2400" i="1" dirty="0">
              <a:solidFill>
                <a:schemeClr val="bg1"/>
              </a:solidFill>
            </a:endParaRPr>
          </a:p>
        </p:txBody>
      </p:sp>
      <p:sp>
        <p:nvSpPr>
          <p:cNvPr id="6" name="TextBox 5">
            <a:extLst>
              <a:ext uri="{FF2B5EF4-FFF2-40B4-BE49-F238E27FC236}">
                <a16:creationId xmlns:a16="http://schemas.microsoft.com/office/drawing/2014/main" id="{4C754137-EC0F-4CB2-8391-6ED6E299EA00}"/>
              </a:ext>
            </a:extLst>
          </p:cNvPr>
          <p:cNvSpPr txBox="1"/>
          <p:nvPr/>
        </p:nvSpPr>
        <p:spPr>
          <a:xfrm>
            <a:off x="0" y="152400"/>
            <a:ext cx="12192000" cy="1600438"/>
          </a:xfrm>
          <a:prstGeom prst="rect">
            <a:avLst/>
          </a:prstGeom>
          <a:solidFill>
            <a:srgbClr val="341902"/>
          </a:solidFill>
        </p:spPr>
        <p:txBody>
          <a:bodyPr wrap="square" tIns="91440" bIns="91440" rtlCol="0">
            <a:spAutoFit/>
          </a:bodyPr>
          <a:lstStyle/>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“Surely goodness and mercy shall follow me all the days of my life,</a:t>
            </a:r>
          </a:p>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 and I shall dwell in the house of the Lord  forever</a:t>
            </a:r>
            <a:r>
              <a:rPr lang="en-US" sz="2700" i="1" dirty="0">
                <a:solidFill>
                  <a:schemeClr val="bg1"/>
                </a:solidFill>
                <a:effectLst>
                  <a:outerShdw blurRad="50800" dist="38100" dir="2700000" algn="tl" rotWithShape="0">
                    <a:prstClr val="black"/>
                  </a:outerShdw>
                </a:effectLst>
                <a:latin typeface="Cambria" panose="02040503050406030204" pitchFamily="18" charset="0"/>
              </a:rPr>
              <a:t>.” </a:t>
            </a:r>
          </a:p>
          <a:p>
            <a:pPr algn="r"/>
            <a:r>
              <a:rPr lang="en-US" sz="2800" i="1" dirty="0">
                <a:solidFill>
                  <a:schemeClr val="bg1"/>
                </a:solidFill>
                <a:effectLst>
                  <a:outerShdw blurRad="50800" dist="38100" dir="2700000" algn="tl" rotWithShape="0">
                    <a:prstClr val="black"/>
                  </a:outerShdw>
                </a:effectLst>
                <a:latin typeface="Cambria" panose="02040503050406030204" pitchFamily="18" charset="0"/>
              </a:rPr>
              <a:t>- </a:t>
            </a:r>
            <a:r>
              <a:rPr lang="en-US" i="1" dirty="0">
                <a:solidFill>
                  <a:schemeClr val="bg1"/>
                </a:solidFill>
                <a:effectLst>
                  <a:outerShdw blurRad="50800" dist="38100" dir="2700000" algn="tl" rotWithShape="0">
                    <a:prstClr val="black"/>
                  </a:outerShdw>
                </a:effectLst>
                <a:latin typeface="Cambria" panose="02040503050406030204" pitchFamily="18" charset="0"/>
              </a:rPr>
              <a:t>Psalm 23:6</a:t>
            </a:r>
          </a:p>
        </p:txBody>
      </p:sp>
    </p:spTree>
    <p:extLst>
      <p:ext uri="{BB962C8B-B14F-4D97-AF65-F5344CB8AC3E}">
        <p14:creationId xmlns:p14="http://schemas.microsoft.com/office/powerpoint/2010/main" val="1682772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000"/>
                                        <p:tgtEl>
                                          <p:spTgt spid="7">
                                            <p:txEl>
                                              <p:pRg st="0" end="0"/>
                                            </p:txEl>
                                          </p:spTgt>
                                        </p:tgtEl>
                                      </p:cBhvr>
                                    </p:animEffect>
                                    <p:anim calcmode="lin" valueType="num">
                                      <p:cBhvr>
                                        <p:cTn id="1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fade">
                                      <p:cBhvr>
                                        <p:cTn id="24" dur="1000"/>
                                        <p:tgtEl>
                                          <p:spTgt spid="7">
                                            <p:txEl>
                                              <p:pRg st="1" end="1"/>
                                            </p:txEl>
                                          </p:spTgt>
                                        </p:tgtEl>
                                      </p:cBhvr>
                                    </p:animEffect>
                                    <p:anim calcmode="lin" valueType="num">
                                      <p:cBhvr>
                                        <p:cTn id="2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parkingspace23.com/wp-content/uploads/2015/01/The-Lord-is-My-Shephe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24000" y="152400"/>
            <a:ext cx="4572000" cy="707886"/>
          </a:xfrm>
          <a:prstGeom prst="rect">
            <a:avLst/>
          </a:prstGeom>
          <a:noFill/>
        </p:spPr>
        <p:txBody>
          <a:bodyPr wrap="square" rtlCol="0">
            <a:spAutoFit/>
          </a:bodyPr>
          <a:lstStyle/>
          <a:p>
            <a:r>
              <a:rPr lang="en-US" sz="4000" i="1" dirty="0">
                <a:solidFill>
                  <a:srgbClr val="FFFF00"/>
                </a:solidFill>
                <a:effectLst>
                  <a:outerShdw blurRad="50800" dist="63500" dir="2700000" algn="tl" rotWithShape="0">
                    <a:prstClr val="black"/>
                  </a:outerShdw>
                </a:effectLst>
                <a:latin typeface="Cambria" panose="02040503050406030204" pitchFamily="18" charset="0"/>
              </a:rPr>
              <a:t>Can You Really Say:</a:t>
            </a:r>
          </a:p>
        </p:txBody>
      </p:sp>
      <p:sp>
        <p:nvSpPr>
          <p:cNvPr id="3" name="TextBox 2"/>
          <p:cNvSpPr txBox="1"/>
          <p:nvPr/>
        </p:nvSpPr>
        <p:spPr>
          <a:xfrm>
            <a:off x="1746250" y="3733801"/>
            <a:ext cx="8686800" cy="2954655"/>
          </a:xfrm>
          <a:prstGeom prst="rect">
            <a:avLst/>
          </a:prstGeom>
          <a:solidFill>
            <a:srgbClr val="001848"/>
          </a:solidFill>
          <a:ln>
            <a:solidFill>
              <a:schemeClr val="bg1"/>
            </a:solidFill>
          </a:ln>
        </p:spPr>
        <p:txBody>
          <a:bodyPr wrap="square" tIns="91440" bIns="91440" rtlCol="0">
            <a:spAutoFit/>
          </a:bodyPr>
          <a:lstStyle/>
          <a:p>
            <a:pPr algn="ctr">
              <a:spcAft>
                <a:spcPts val="1200"/>
              </a:spcAft>
            </a:pPr>
            <a:r>
              <a:rPr lang="en-US" sz="2800" dirty="0">
                <a:solidFill>
                  <a:schemeClr val="bg1"/>
                </a:solidFill>
              </a:rPr>
              <a:t>Have you found rest in his provisions?</a:t>
            </a:r>
          </a:p>
          <a:p>
            <a:pPr algn="ctr">
              <a:spcAft>
                <a:spcPts val="1200"/>
              </a:spcAft>
            </a:pPr>
            <a:r>
              <a:rPr lang="en-US" sz="2800" dirty="0">
                <a:solidFill>
                  <a:schemeClr val="bg1"/>
                </a:solidFill>
              </a:rPr>
              <a:t>Have you received his forgiveness &amp; guidance?</a:t>
            </a:r>
          </a:p>
          <a:p>
            <a:pPr algn="ctr">
              <a:spcAft>
                <a:spcPts val="1200"/>
              </a:spcAft>
            </a:pPr>
            <a:r>
              <a:rPr lang="en-US" sz="2800" dirty="0">
                <a:solidFill>
                  <a:schemeClr val="bg1"/>
                </a:solidFill>
              </a:rPr>
              <a:t>Have you found His comfort, peace &amp; protection?</a:t>
            </a:r>
          </a:p>
          <a:p>
            <a:pPr algn="ctr">
              <a:spcAft>
                <a:spcPts val="1200"/>
              </a:spcAft>
            </a:pPr>
            <a:r>
              <a:rPr lang="en-US" sz="2800" dirty="0">
                <a:solidFill>
                  <a:schemeClr val="bg1"/>
                </a:solidFill>
              </a:rPr>
              <a:t>Have you accepted the many blessings God Provides?</a:t>
            </a:r>
          </a:p>
          <a:p>
            <a:pPr algn="ctr">
              <a:spcAft>
                <a:spcPts val="1200"/>
              </a:spcAft>
            </a:pPr>
            <a:r>
              <a:rPr lang="en-US" sz="2800" dirty="0">
                <a:solidFill>
                  <a:schemeClr val="bg1"/>
                </a:solidFill>
              </a:rPr>
              <a:t>Will you make the rest of your life – the best of your life?</a:t>
            </a:r>
          </a:p>
        </p:txBody>
      </p:sp>
    </p:spTree>
    <p:extLst>
      <p:ext uri="{BB962C8B-B14F-4D97-AF65-F5344CB8AC3E}">
        <p14:creationId xmlns:p14="http://schemas.microsoft.com/office/powerpoint/2010/main" val="374800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ynewlife79.files.wordpress.com/2013/10/shepher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810000" y="320470"/>
            <a:ext cx="7696200" cy="3168688"/>
          </a:xfrm>
          <a:prstGeom prst="rect">
            <a:avLst/>
          </a:prstGeom>
          <a:noFill/>
        </p:spPr>
        <p:txBody>
          <a:bodyPr wrap="square" rtlCol="0">
            <a:spAutoFit/>
          </a:bodyPr>
          <a:lstStyle/>
          <a:p>
            <a:pPr algn="r">
              <a:lnSpc>
                <a:spcPts val="6100"/>
              </a:lnSpc>
            </a:pPr>
            <a:r>
              <a:rPr lang="en-US" sz="4500" b="1" i="1" dirty="0">
                <a:solidFill>
                  <a:srgbClr val="FFFF00"/>
                </a:solidFill>
                <a:effectLst>
                  <a:outerShdw blurRad="50800" dist="76200" dir="2700000" algn="tl" rotWithShape="0">
                    <a:prstClr val="black"/>
                  </a:outerShdw>
                </a:effectLst>
                <a:latin typeface="Felix Titling" panose="04060505060202020A04" pitchFamily="82" charset="0"/>
              </a:rPr>
              <a:t>Spiritual Failure</a:t>
            </a:r>
          </a:p>
          <a:p>
            <a:pPr algn="r">
              <a:lnSpc>
                <a:spcPts val="6100"/>
              </a:lnSpc>
            </a:pPr>
            <a:r>
              <a:rPr lang="en-US" sz="4500" b="1" i="1" dirty="0">
                <a:solidFill>
                  <a:srgbClr val="FFFF00"/>
                </a:solidFill>
                <a:effectLst>
                  <a:outerShdw blurRad="50800" dist="76200" dir="2700000" algn="tl" rotWithShape="0">
                    <a:prstClr val="black"/>
                  </a:outerShdw>
                </a:effectLst>
                <a:latin typeface="Felix Titling" panose="04060505060202020A04" pitchFamily="82" charset="0"/>
              </a:rPr>
              <a:t>Is The  Result Of Following The </a:t>
            </a:r>
          </a:p>
          <a:p>
            <a:pPr algn="r">
              <a:lnSpc>
                <a:spcPts val="6100"/>
              </a:lnSpc>
            </a:pPr>
            <a:r>
              <a:rPr lang="en-US" sz="4500" b="1" i="1" dirty="0">
                <a:solidFill>
                  <a:srgbClr val="FFFF00"/>
                </a:solidFill>
                <a:effectLst>
                  <a:outerShdw blurRad="50800" dist="76200" dir="2700000" algn="tl" rotWithShape="0">
                    <a:prstClr val="black"/>
                  </a:outerShdw>
                </a:effectLst>
                <a:latin typeface="Felix Titling" panose="04060505060202020A04" pitchFamily="82" charset="0"/>
              </a:rPr>
              <a:t>Wrong Shepherd</a:t>
            </a:r>
          </a:p>
        </p:txBody>
      </p:sp>
    </p:spTree>
    <p:extLst>
      <p:ext uri="{BB962C8B-B14F-4D97-AF65-F5344CB8AC3E}">
        <p14:creationId xmlns:p14="http://schemas.microsoft.com/office/powerpoint/2010/main" val="3791338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c1.staticflickr.com/5/4037/4443756861_84f0a208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060"/>
            <a:ext cx="12192000" cy="68409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43000" y="1905000"/>
            <a:ext cx="9359900" cy="954107"/>
          </a:xfrm>
          <a:prstGeom prst="rect">
            <a:avLst/>
          </a:prstGeom>
          <a:solidFill>
            <a:srgbClr val="640000"/>
          </a:solidFill>
        </p:spPr>
        <p:txBody>
          <a:bodyPr wrap="square" rtlCol="0">
            <a:spAutoFit/>
          </a:bodyPr>
          <a:lstStyle/>
          <a:p>
            <a:pPr algn="ctr"/>
            <a:r>
              <a:rPr lang="en-US" sz="2800" i="1" dirty="0">
                <a:solidFill>
                  <a:srgbClr val="FFFF00"/>
                </a:solidFill>
                <a:latin typeface="Cambria" panose="02040503050406030204" pitchFamily="18" charset="0"/>
              </a:rPr>
              <a:t>“Valley of the shadow of death” </a:t>
            </a:r>
            <a:r>
              <a:rPr lang="en-US" sz="2800" i="1" dirty="0">
                <a:solidFill>
                  <a:schemeClr val="bg1"/>
                </a:solidFill>
                <a:latin typeface="Cambria" panose="02040503050406030204" pitchFamily="18" charset="0"/>
              </a:rPr>
              <a:t>– </a:t>
            </a:r>
            <a:r>
              <a:rPr lang="en-US" sz="2800" dirty="0">
                <a:solidFill>
                  <a:schemeClr val="bg1"/>
                </a:solidFill>
                <a:latin typeface="Cambria" panose="02040503050406030204" pitchFamily="18" charset="0"/>
              </a:rPr>
              <a:t>The valleys of life disappointment, serious illness, loneliness, age and death</a:t>
            </a:r>
          </a:p>
        </p:txBody>
      </p:sp>
      <p:sp>
        <p:nvSpPr>
          <p:cNvPr id="5" name="TextBox 4"/>
          <p:cNvSpPr txBox="1"/>
          <p:nvPr/>
        </p:nvSpPr>
        <p:spPr>
          <a:xfrm>
            <a:off x="1257300" y="3657600"/>
            <a:ext cx="9131300" cy="2708434"/>
          </a:xfrm>
          <a:prstGeom prst="rect">
            <a:avLst/>
          </a:prstGeom>
          <a:solidFill>
            <a:srgbClr val="002060">
              <a:alpha val="96000"/>
            </a:srgbClr>
          </a:solidFill>
        </p:spPr>
        <p:txBody>
          <a:bodyPr wrap="square" tIns="91440" bIns="91440" rtlCol="0">
            <a:spAutoFit/>
          </a:bodyPr>
          <a:lstStyle/>
          <a:p>
            <a:pPr>
              <a:spcAft>
                <a:spcPts val="2400"/>
              </a:spcAft>
            </a:pPr>
            <a:r>
              <a:rPr lang="en-US" sz="2400" dirty="0">
                <a:solidFill>
                  <a:srgbClr val="FFFF00"/>
                </a:solidFill>
              </a:rPr>
              <a:t>Psalm 27:1 </a:t>
            </a:r>
            <a:r>
              <a:rPr lang="en-US" sz="2400" dirty="0">
                <a:solidFill>
                  <a:schemeClr val="bg1"/>
                </a:solidFill>
              </a:rPr>
              <a:t>– </a:t>
            </a:r>
            <a:r>
              <a:rPr lang="en-US" sz="2400" i="1" dirty="0">
                <a:solidFill>
                  <a:schemeClr val="bg1"/>
                </a:solidFill>
              </a:rPr>
              <a:t>“The Lord is my light and my salvation;  whom shall I fear? The Lord is the stronghold of my life; of whom shall I be afraid?” </a:t>
            </a:r>
          </a:p>
          <a:p>
            <a:pPr>
              <a:spcAft>
                <a:spcPts val="2400"/>
              </a:spcAft>
            </a:pPr>
            <a:r>
              <a:rPr lang="en-US" sz="2400" dirty="0">
                <a:solidFill>
                  <a:srgbClr val="FFFF00"/>
                </a:solidFill>
              </a:rPr>
              <a:t>2 Corinthians 4:8-10 </a:t>
            </a:r>
            <a:r>
              <a:rPr lang="en-US" sz="2400" dirty="0">
                <a:solidFill>
                  <a:schemeClr val="bg1"/>
                </a:solidFill>
              </a:rPr>
              <a:t>– We are afflicted in every way, but not crushed; perplexed, but not driven to despair;  persecuted, but not forsaken; struck down, but not destroyed;   always carrying in the body the death of Jesus, so that the life of Jesus may also be manifested in our bodies. </a:t>
            </a:r>
          </a:p>
        </p:txBody>
      </p:sp>
      <p:sp>
        <p:nvSpPr>
          <p:cNvPr id="2" name="TextBox 1">
            <a:extLst>
              <a:ext uri="{FF2B5EF4-FFF2-40B4-BE49-F238E27FC236}">
                <a16:creationId xmlns:a16="http://schemas.microsoft.com/office/drawing/2014/main" id="{3ACDC8B5-5674-4EB2-BA39-9E35C670E0AF}"/>
              </a:ext>
            </a:extLst>
          </p:cNvPr>
          <p:cNvSpPr txBox="1"/>
          <p:nvPr/>
        </p:nvSpPr>
        <p:spPr>
          <a:xfrm>
            <a:off x="0" y="344733"/>
            <a:ext cx="12192000" cy="1384995"/>
          </a:xfrm>
          <a:prstGeom prst="rect">
            <a:avLst/>
          </a:prstGeom>
          <a:solidFill>
            <a:schemeClr val="tx1"/>
          </a:solidFill>
          <a:ln>
            <a:solidFill>
              <a:schemeClr val="bg1"/>
            </a:solidFill>
          </a:ln>
        </p:spPr>
        <p:txBody>
          <a:bodyPr wrap="square" rtlCol="0">
            <a:spAutoFit/>
          </a:bodyPr>
          <a:lstStyle/>
          <a:p>
            <a:pPr algn="r"/>
            <a:r>
              <a:rPr lang="en-US" sz="2800" i="1" dirty="0">
                <a:solidFill>
                  <a:schemeClr val="bg1"/>
                </a:solidFill>
                <a:effectLst>
                  <a:outerShdw blurRad="50800" dist="38100" dir="2700000" algn="tl" rotWithShape="0">
                    <a:prstClr val="black"/>
                  </a:outerShdw>
                </a:effectLst>
                <a:latin typeface="Cambria" panose="02040503050406030204" pitchFamily="18" charset="0"/>
              </a:rPr>
              <a:t>“Even though I walk through the valley of the shadow  of death, I will fear no evil, for you are with me; your rod and your staff, they comfort me.”        										     - </a:t>
            </a:r>
            <a:r>
              <a:rPr lang="en-US" i="1" dirty="0">
                <a:solidFill>
                  <a:schemeClr val="bg1"/>
                </a:solidFill>
                <a:effectLst>
                  <a:outerShdw blurRad="50800" dist="38100" dir="2700000" algn="tl" rotWithShape="0">
                    <a:prstClr val="black"/>
                  </a:outerShdw>
                </a:effectLst>
                <a:latin typeface="Cambria" panose="02040503050406030204" pitchFamily="18" charset="0"/>
              </a:rPr>
              <a:t>Psalm 23:4</a:t>
            </a:r>
          </a:p>
        </p:txBody>
      </p:sp>
    </p:spTree>
    <p:extLst>
      <p:ext uri="{BB962C8B-B14F-4D97-AF65-F5344CB8AC3E}">
        <p14:creationId xmlns:p14="http://schemas.microsoft.com/office/powerpoint/2010/main" val="295272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1000"/>
                                        <p:tgtEl>
                                          <p:spTgt spid="5">
                                            <p:txEl>
                                              <p:pRg st="0" end="0"/>
                                            </p:txEl>
                                          </p:spTgt>
                                        </p:tgtEl>
                                      </p:cBhvr>
                                    </p:animEffect>
                                    <p:anim calcmode="lin" valueType="num">
                                      <p:cBhvr>
                                        <p:cTn id="1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1000"/>
                                        <p:tgtEl>
                                          <p:spTgt spid="5">
                                            <p:txEl>
                                              <p:pRg st="1" end="1"/>
                                            </p:txEl>
                                          </p:spTgt>
                                        </p:tgtEl>
                                      </p:cBhvr>
                                    </p:animEffect>
                                    <p:anim calcmode="lin" valueType="num">
                                      <p:cBhvr>
                                        <p:cTn id="2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c1.staticflickr.com/5/4037/4443756861_84f0a208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060"/>
            <a:ext cx="12192000" cy="68409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352800" y="2069219"/>
            <a:ext cx="4559298" cy="523220"/>
          </a:xfrm>
          <a:prstGeom prst="rect">
            <a:avLst/>
          </a:prstGeom>
          <a:solidFill>
            <a:srgbClr val="640000"/>
          </a:solidFill>
        </p:spPr>
        <p:txBody>
          <a:bodyPr wrap="square" rtlCol="0">
            <a:spAutoFit/>
          </a:bodyPr>
          <a:lstStyle/>
          <a:p>
            <a:pPr algn="ctr"/>
            <a:r>
              <a:rPr lang="en-US" sz="2800" i="1" dirty="0">
                <a:solidFill>
                  <a:srgbClr val="FFFF00"/>
                </a:solidFill>
                <a:latin typeface="Cambria" panose="02040503050406030204" pitchFamily="18" charset="0"/>
              </a:rPr>
              <a:t>“I will fear no evil”</a:t>
            </a:r>
            <a:endParaRPr lang="en-US" sz="2800" dirty="0">
              <a:solidFill>
                <a:schemeClr val="bg1"/>
              </a:solidFill>
              <a:latin typeface="Cambria" panose="02040503050406030204" pitchFamily="18" charset="0"/>
            </a:endParaRPr>
          </a:p>
        </p:txBody>
      </p:sp>
      <p:sp>
        <p:nvSpPr>
          <p:cNvPr id="5" name="TextBox 4"/>
          <p:cNvSpPr txBox="1"/>
          <p:nvPr/>
        </p:nvSpPr>
        <p:spPr>
          <a:xfrm>
            <a:off x="2290046" y="3124263"/>
            <a:ext cx="7535706" cy="1292662"/>
          </a:xfrm>
          <a:prstGeom prst="rect">
            <a:avLst/>
          </a:prstGeom>
          <a:solidFill>
            <a:srgbClr val="002060">
              <a:alpha val="96000"/>
            </a:srgbClr>
          </a:solidFill>
        </p:spPr>
        <p:txBody>
          <a:bodyPr wrap="square" tIns="91440" bIns="91440" rtlCol="0">
            <a:spAutoFit/>
          </a:bodyPr>
          <a:lstStyle/>
          <a:p>
            <a:pPr>
              <a:spcAft>
                <a:spcPts val="2400"/>
              </a:spcAft>
            </a:pPr>
            <a:r>
              <a:rPr lang="en-US" sz="2400" dirty="0">
                <a:solidFill>
                  <a:srgbClr val="FFFF00"/>
                </a:solidFill>
              </a:rPr>
              <a:t>Isaiah 41:10 </a:t>
            </a:r>
            <a:r>
              <a:rPr lang="en-US" sz="2400" dirty="0">
                <a:solidFill>
                  <a:schemeClr val="bg1"/>
                </a:solidFill>
              </a:rPr>
              <a:t>– </a:t>
            </a:r>
            <a:r>
              <a:rPr lang="en-US" sz="2400" i="1" dirty="0">
                <a:solidFill>
                  <a:schemeClr val="bg1"/>
                </a:solidFill>
              </a:rPr>
              <a:t>“Fear not, for I am with you; be not dismayed, for I am your God; I will strengthen you, I will help you, I will uphold you with my righteous right hand.”</a:t>
            </a:r>
          </a:p>
        </p:txBody>
      </p:sp>
      <p:sp>
        <p:nvSpPr>
          <p:cNvPr id="6" name="TextBox 5"/>
          <p:cNvSpPr txBox="1"/>
          <p:nvPr/>
        </p:nvSpPr>
        <p:spPr>
          <a:xfrm>
            <a:off x="3011643" y="5105400"/>
            <a:ext cx="6092513" cy="923330"/>
          </a:xfrm>
          <a:prstGeom prst="rect">
            <a:avLst/>
          </a:prstGeom>
          <a:solidFill>
            <a:srgbClr val="002060">
              <a:alpha val="96000"/>
            </a:srgbClr>
          </a:solidFill>
        </p:spPr>
        <p:txBody>
          <a:bodyPr wrap="square" tIns="91440" bIns="91440" rtlCol="0">
            <a:spAutoFit/>
          </a:bodyPr>
          <a:lstStyle/>
          <a:p>
            <a:pPr>
              <a:spcAft>
                <a:spcPts val="2400"/>
              </a:spcAft>
            </a:pPr>
            <a:r>
              <a:rPr lang="en-US" sz="2400" dirty="0">
                <a:solidFill>
                  <a:srgbClr val="FFFF00"/>
                </a:solidFill>
              </a:rPr>
              <a:t>Psalm 118:6 – “</a:t>
            </a:r>
            <a:r>
              <a:rPr lang="en-US" sz="2400" i="1" dirty="0">
                <a:solidFill>
                  <a:schemeClr val="bg1"/>
                </a:solidFill>
              </a:rPr>
              <a:t>The Lord is on my side; I will not fear. What can man do to me?”</a:t>
            </a:r>
          </a:p>
        </p:txBody>
      </p:sp>
      <p:sp>
        <p:nvSpPr>
          <p:cNvPr id="2" name="TextBox 1">
            <a:extLst>
              <a:ext uri="{FF2B5EF4-FFF2-40B4-BE49-F238E27FC236}">
                <a16:creationId xmlns:a16="http://schemas.microsoft.com/office/drawing/2014/main" id="{9E435B9C-0888-4382-80A1-8F4E4ECC15DC}"/>
              </a:ext>
            </a:extLst>
          </p:cNvPr>
          <p:cNvSpPr txBox="1"/>
          <p:nvPr/>
        </p:nvSpPr>
        <p:spPr>
          <a:xfrm>
            <a:off x="0" y="344733"/>
            <a:ext cx="12192000" cy="1384995"/>
          </a:xfrm>
          <a:prstGeom prst="rect">
            <a:avLst/>
          </a:prstGeom>
          <a:solidFill>
            <a:schemeClr val="tx1"/>
          </a:solidFill>
          <a:ln>
            <a:solidFill>
              <a:schemeClr val="bg1"/>
            </a:solidFill>
          </a:ln>
        </p:spPr>
        <p:txBody>
          <a:bodyPr wrap="square" rtlCol="0">
            <a:spAutoFit/>
          </a:bodyPr>
          <a:lstStyle/>
          <a:p>
            <a:pPr algn="r"/>
            <a:r>
              <a:rPr lang="en-US" sz="2800" i="1" dirty="0">
                <a:solidFill>
                  <a:schemeClr val="bg1"/>
                </a:solidFill>
                <a:effectLst>
                  <a:outerShdw blurRad="50800" dist="38100" dir="2700000" algn="tl" rotWithShape="0">
                    <a:prstClr val="black"/>
                  </a:outerShdw>
                </a:effectLst>
                <a:latin typeface="Cambria" panose="02040503050406030204" pitchFamily="18" charset="0"/>
              </a:rPr>
              <a:t>“Even though I walk through the valley of the shadow  of death, I will fear no evil, for you are with me; your rod and your staff, they comfort me.”        										     - </a:t>
            </a:r>
            <a:r>
              <a:rPr lang="en-US" i="1" dirty="0">
                <a:solidFill>
                  <a:schemeClr val="bg1"/>
                </a:solidFill>
                <a:effectLst>
                  <a:outerShdw blurRad="50800" dist="38100" dir="2700000" algn="tl" rotWithShape="0">
                    <a:prstClr val="black"/>
                  </a:outerShdw>
                </a:effectLst>
                <a:latin typeface="Cambria" panose="02040503050406030204" pitchFamily="18" charset="0"/>
              </a:rPr>
              <a:t>Psalm 23:4</a:t>
            </a:r>
          </a:p>
        </p:txBody>
      </p:sp>
    </p:spTree>
    <p:extLst>
      <p:ext uri="{BB962C8B-B14F-4D97-AF65-F5344CB8AC3E}">
        <p14:creationId xmlns:p14="http://schemas.microsoft.com/office/powerpoint/2010/main" val="573278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c1.staticflickr.com/5/4037/4443756861_84f0a208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060"/>
            <a:ext cx="12192000" cy="68409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895600" y="2338671"/>
            <a:ext cx="5791200" cy="615553"/>
          </a:xfrm>
          <a:prstGeom prst="rect">
            <a:avLst/>
          </a:prstGeom>
          <a:solidFill>
            <a:srgbClr val="640000"/>
          </a:solidFill>
        </p:spPr>
        <p:txBody>
          <a:bodyPr wrap="square" tIns="91440" bIns="91440" rtlCol="0">
            <a:spAutoFit/>
          </a:bodyPr>
          <a:lstStyle/>
          <a:p>
            <a:pPr algn="ctr"/>
            <a:r>
              <a:rPr lang="en-US" sz="2500" i="1" dirty="0">
                <a:solidFill>
                  <a:srgbClr val="FFFF00"/>
                </a:solidFill>
                <a:latin typeface="Cambria" panose="02040503050406030204" pitchFamily="18" charset="0"/>
              </a:rPr>
              <a:t>“</a:t>
            </a:r>
            <a:r>
              <a:rPr lang="en-US" sz="2800" i="1" dirty="0">
                <a:solidFill>
                  <a:srgbClr val="FFFF00"/>
                </a:solidFill>
                <a:latin typeface="Cambria" panose="02040503050406030204" pitchFamily="18" charset="0"/>
              </a:rPr>
              <a:t>For you are with me”</a:t>
            </a:r>
            <a:endParaRPr lang="en-US" sz="2800" dirty="0">
              <a:solidFill>
                <a:schemeClr val="bg1"/>
              </a:solidFill>
              <a:latin typeface="Cambria" panose="02040503050406030204" pitchFamily="18" charset="0"/>
            </a:endParaRPr>
          </a:p>
        </p:txBody>
      </p:sp>
      <p:sp>
        <p:nvSpPr>
          <p:cNvPr id="5" name="TextBox 4"/>
          <p:cNvSpPr txBox="1"/>
          <p:nvPr/>
        </p:nvSpPr>
        <p:spPr>
          <a:xfrm>
            <a:off x="2747247" y="3886200"/>
            <a:ext cx="6545106" cy="2031325"/>
          </a:xfrm>
          <a:prstGeom prst="rect">
            <a:avLst/>
          </a:prstGeom>
          <a:solidFill>
            <a:srgbClr val="002060">
              <a:alpha val="96000"/>
            </a:srgbClr>
          </a:solidFill>
        </p:spPr>
        <p:txBody>
          <a:bodyPr wrap="square" tIns="91440" bIns="91440" rtlCol="0">
            <a:spAutoFit/>
          </a:bodyPr>
          <a:lstStyle/>
          <a:p>
            <a:pPr>
              <a:spcAft>
                <a:spcPts val="2400"/>
              </a:spcAft>
            </a:pPr>
            <a:r>
              <a:rPr lang="en-US" sz="2400" dirty="0">
                <a:solidFill>
                  <a:srgbClr val="FFFF00"/>
                </a:solidFill>
              </a:rPr>
              <a:t>Hebrews 13:5-6 </a:t>
            </a:r>
            <a:r>
              <a:rPr lang="en-US" sz="2400" dirty="0">
                <a:solidFill>
                  <a:schemeClr val="bg1"/>
                </a:solidFill>
              </a:rPr>
              <a:t>– </a:t>
            </a:r>
            <a:r>
              <a:rPr lang="en-US" sz="2400" i="1" dirty="0">
                <a:solidFill>
                  <a:schemeClr val="bg1"/>
                </a:solidFill>
              </a:rPr>
              <a:t>Keep your life free from love of money, and be content with what you have, for he has said, "I will never leave you nor forsake you."  So we can confidently say,  "The Lord is my helper;  I will not fear; what can man do to me?"</a:t>
            </a:r>
          </a:p>
        </p:txBody>
      </p:sp>
      <p:sp>
        <p:nvSpPr>
          <p:cNvPr id="2" name="TextBox 1">
            <a:extLst>
              <a:ext uri="{FF2B5EF4-FFF2-40B4-BE49-F238E27FC236}">
                <a16:creationId xmlns:a16="http://schemas.microsoft.com/office/drawing/2014/main" id="{644DAA4C-BE22-4580-93BD-89C174A96AF1}"/>
              </a:ext>
            </a:extLst>
          </p:cNvPr>
          <p:cNvSpPr txBox="1"/>
          <p:nvPr/>
        </p:nvSpPr>
        <p:spPr>
          <a:xfrm>
            <a:off x="0" y="344733"/>
            <a:ext cx="12192000" cy="1384995"/>
          </a:xfrm>
          <a:prstGeom prst="rect">
            <a:avLst/>
          </a:prstGeom>
          <a:solidFill>
            <a:schemeClr val="tx1"/>
          </a:solidFill>
          <a:ln>
            <a:solidFill>
              <a:schemeClr val="bg1"/>
            </a:solidFill>
          </a:ln>
        </p:spPr>
        <p:txBody>
          <a:bodyPr wrap="square" rtlCol="0">
            <a:spAutoFit/>
          </a:bodyPr>
          <a:lstStyle/>
          <a:p>
            <a:pPr algn="r"/>
            <a:r>
              <a:rPr lang="en-US" sz="2800" i="1" dirty="0">
                <a:solidFill>
                  <a:schemeClr val="bg1"/>
                </a:solidFill>
                <a:effectLst>
                  <a:outerShdw blurRad="50800" dist="38100" dir="2700000" algn="tl" rotWithShape="0">
                    <a:prstClr val="black"/>
                  </a:outerShdw>
                </a:effectLst>
                <a:latin typeface="Cambria" panose="02040503050406030204" pitchFamily="18" charset="0"/>
              </a:rPr>
              <a:t>“Even though I walk through the valley of the shadow  of death, I will fear no evil, for you are with me; your rod and your staff, they comfort me.”        										     - </a:t>
            </a:r>
            <a:r>
              <a:rPr lang="en-US" i="1" dirty="0">
                <a:solidFill>
                  <a:schemeClr val="bg1"/>
                </a:solidFill>
                <a:effectLst>
                  <a:outerShdw blurRad="50800" dist="38100" dir="2700000" algn="tl" rotWithShape="0">
                    <a:prstClr val="black"/>
                  </a:outerShdw>
                </a:effectLst>
                <a:latin typeface="Cambria" panose="02040503050406030204" pitchFamily="18" charset="0"/>
              </a:rPr>
              <a:t>Psalm 23:4</a:t>
            </a:r>
          </a:p>
        </p:txBody>
      </p:sp>
    </p:spTree>
    <p:extLst>
      <p:ext uri="{BB962C8B-B14F-4D97-AF65-F5344CB8AC3E}">
        <p14:creationId xmlns:p14="http://schemas.microsoft.com/office/powerpoint/2010/main" val="131193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1000"/>
                                        <p:tgtEl>
                                          <p:spTgt spid="5">
                                            <p:txEl>
                                              <p:pRg st="0" end="0"/>
                                            </p:txEl>
                                          </p:spTgt>
                                        </p:tgtEl>
                                      </p:cBhvr>
                                    </p:animEffect>
                                    <p:anim calcmode="lin" valueType="num">
                                      <p:cBhvr>
                                        <p:cTn id="1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c1.staticflickr.com/5/4037/4443756861_84f0a208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060"/>
            <a:ext cx="12192000" cy="68409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 y="2210952"/>
            <a:ext cx="10896600" cy="615553"/>
          </a:xfrm>
          <a:prstGeom prst="rect">
            <a:avLst/>
          </a:prstGeom>
          <a:solidFill>
            <a:srgbClr val="640000"/>
          </a:solidFill>
        </p:spPr>
        <p:txBody>
          <a:bodyPr wrap="square" tIns="91440" bIns="91440" rtlCol="0">
            <a:spAutoFit/>
          </a:bodyPr>
          <a:lstStyle/>
          <a:p>
            <a:pPr algn="ctr"/>
            <a:r>
              <a:rPr lang="en-US" sz="2800" i="1" dirty="0">
                <a:solidFill>
                  <a:srgbClr val="FFFF00"/>
                </a:solidFill>
                <a:latin typeface="Cambria" panose="02040503050406030204" pitchFamily="18" charset="0"/>
              </a:rPr>
              <a:t>“Your rod and your staff, they comfort me”</a:t>
            </a:r>
            <a:r>
              <a:rPr lang="en-US" sz="2800" i="1" dirty="0">
                <a:solidFill>
                  <a:schemeClr val="bg1"/>
                </a:solidFill>
                <a:latin typeface="Cambria" panose="02040503050406030204" pitchFamily="18" charset="0"/>
              </a:rPr>
              <a:t> – Speaks of divine protection</a:t>
            </a:r>
            <a:endParaRPr lang="en-US" sz="2800" dirty="0">
              <a:solidFill>
                <a:schemeClr val="bg1"/>
              </a:solidFill>
              <a:latin typeface="Cambria" panose="02040503050406030204" pitchFamily="18" charset="0"/>
            </a:endParaRPr>
          </a:p>
        </p:txBody>
      </p:sp>
      <p:sp>
        <p:nvSpPr>
          <p:cNvPr id="5" name="TextBox 4"/>
          <p:cNvSpPr txBox="1"/>
          <p:nvPr/>
        </p:nvSpPr>
        <p:spPr>
          <a:xfrm>
            <a:off x="1295400" y="3307729"/>
            <a:ext cx="9601200" cy="2708434"/>
          </a:xfrm>
          <a:prstGeom prst="rect">
            <a:avLst/>
          </a:prstGeom>
          <a:solidFill>
            <a:srgbClr val="002060">
              <a:alpha val="96000"/>
            </a:srgbClr>
          </a:solidFill>
        </p:spPr>
        <p:txBody>
          <a:bodyPr wrap="square" tIns="91440" bIns="91440" rtlCol="0">
            <a:spAutoFit/>
          </a:bodyPr>
          <a:lstStyle/>
          <a:p>
            <a:pPr>
              <a:spcAft>
                <a:spcPts val="2400"/>
              </a:spcAft>
            </a:pPr>
            <a:r>
              <a:rPr lang="en-US" sz="2400" dirty="0">
                <a:solidFill>
                  <a:srgbClr val="FFFF00"/>
                </a:solidFill>
              </a:rPr>
              <a:t>1 Corinthians 10:13 </a:t>
            </a:r>
            <a:r>
              <a:rPr lang="en-US" sz="2400" dirty="0">
                <a:solidFill>
                  <a:schemeClr val="bg1"/>
                </a:solidFill>
              </a:rPr>
              <a:t>– </a:t>
            </a:r>
            <a:r>
              <a:rPr lang="en-US" sz="2400" i="1" dirty="0">
                <a:solidFill>
                  <a:schemeClr val="bg1"/>
                </a:solidFill>
              </a:rPr>
              <a:t>No temptation has overtaken you that is not common to man. God is faithful, and he will not let you be tempted beyond your ability, but with the temptation he will also provide the way of escape, that you may be able to endure it.”</a:t>
            </a:r>
          </a:p>
          <a:p>
            <a:pPr>
              <a:spcAft>
                <a:spcPts val="2400"/>
              </a:spcAft>
            </a:pPr>
            <a:r>
              <a:rPr lang="en-US" sz="2400" dirty="0">
                <a:solidFill>
                  <a:srgbClr val="FFFF00"/>
                </a:solidFill>
              </a:rPr>
              <a:t>2 Peter 2:8-9 </a:t>
            </a:r>
            <a:r>
              <a:rPr lang="en-US" sz="2400" dirty="0">
                <a:solidFill>
                  <a:schemeClr val="bg1"/>
                </a:solidFill>
              </a:rPr>
              <a:t>– “T</a:t>
            </a:r>
            <a:r>
              <a:rPr lang="en-US" sz="2400" i="1" dirty="0">
                <a:solidFill>
                  <a:schemeClr val="bg1"/>
                </a:solidFill>
              </a:rPr>
              <a:t>hen the Lord knows how to rescue the godly from trials, and to keep the unrighteous under punishment until the day of judgment.”</a:t>
            </a:r>
          </a:p>
        </p:txBody>
      </p:sp>
      <p:sp>
        <p:nvSpPr>
          <p:cNvPr id="2" name="TextBox 1">
            <a:extLst>
              <a:ext uri="{FF2B5EF4-FFF2-40B4-BE49-F238E27FC236}">
                <a16:creationId xmlns:a16="http://schemas.microsoft.com/office/drawing/2014/main" id="{773ECE68-4520-4D4C-A82A-BE9A19E4C4CE}"/>
              </a:ext>
            </a:extLst>
          </p:cNvPr>
          <p:cNvSpPr txBox="1"/>
          <p:nvPr/>
        </p:nvSpPr>
        <p:spPr>
          <a:xfrm>
            <a:off x="0" y="344733"/>
            <a:ext cx="12192000" cy="1384995"/>
          </a:xfrm>
          <a:prstGeom prst="rect">
            <a:avLst/>
          </a:prstGeom>
          <a:solidFill>
            <a:schemeClr val="tx1"/>
          </a:solidFill>
          <a:ln>
            <a:solidFill>
              <a:schemeClr val="bg1"/>
            </a:solidFill>
          </a:ln>
        </p:spPr>
        <p:txBody>
          <a:bodyPr wrap="square" rtlCol="0">
            <a:spAutoFit/>
          </a:bodyPr>
          <a:lstStyle/>
          <a:p>
            <a:pPr algn="r"/>
            <a:r>
              <a:rPr lang="en-US" sz="2800" i="1" dirty="0">
                <a:solidFill>
                  <a:schemeClr val="bg1"/>
                </a:solidFill>
                <a:effectLst>
                  <a:outerShdw blurRad="50800" dist="38100" dir="2700000" algn="tl" rotWithShape="0">
                    <a:prstClr val="black"/>
                  </a:outerShdw>
                </a:effectLst>
                <a:latin typeface="Cambria" panose="02040503050406030204" pitchFamily="18" charset="0"/>
              </a:rPr>
              <a:t>“Even though I walk through the valley of the shadow  of death, I will fear no evil, for you are with me; your rod and your staff, they comfort me.”        										     - </a:t>
            </a:r>
            <a:r>
              <a:rPr lang="en-US" i="1" dirty="0">
                <a:solidFill>
                  <a:schemeClr val="bg1"/>
                </a:solidFill>
                <a:effectLst>
                  <a:outerShdw blurRad="50800" dist="38100" dir="2700000" algn="tl" rotWithShape="0">
                    <a:prstClr val="black"/>
                  </a:outerShdw>
                </a:effectLst>
                <a:latin typeface="Cambria" panose="02040503050406030204" pitchFamily="18" charset="0"/>
              </a:rPr>
              <a:t>Psalm 23:4</a:t>
            </a:r>
          </a:p>
        </p:txBody>
      </p:sp>
    </p:spTree>
    <p:extLst>
      <p:ext uri="{BB962C8B-B14F-4D97-AF65-F5344CB8AC3E}">
        <p14:creationId xmlns:p14="http://schemas.microsoft.com/office/powerpoint/2010/main" val="3495845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1000"/>
                                        <p:tgtEl>
                                          <p:spTgt spid="5">
                                            <p:txEl>
                                              <p:pRg st="0" end="0"/>
                                            </p:txEl>
                                          </p:spTgt>
                                        </p:tgtEl>
                                      </p:cBhvr>
                                    </p:animEffect>
                                    <p:anim calcmode="lin" valueType="num">
                                      <p:cBhvr>
                                        <p:cTn id="1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1000"/>
                                        <p:tgtEl>
                                          <p:spTgt spid="5">
                                            <p:txEl>
                                              <p:pRg st="1" end="1"/>
                                            </p:txEl>
                                          </p:spTgt>
                                        </p:tgtEl>
                                      </p:cBhvr>
                                    </p:animEffect>
                                    <p:anim calcmode="lin" valueType="num">
                                      <p:cBhvr>
                                        <p:cTn id="2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www.gracethread.com/wp-content/uploads/2014/02/cup-overflow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152401"/>
            <a:ext cx="12192000" cy="1508105"/>
          </a:xfrm>
          <a:prstGeom prst="rect">
            <a:avLst/>
          </a:prstGeom>
          <a:solidFill>
            <a:srgbClr val="002060"/>
          </a:solidFill>
          <a:ln>
            <a:solidFill>
              <a:schemeClr val="bg1"/>
            </a:solidFill>
          </a:ln>
        </p:spPr>
        <p:txBody>
          <a:bodyPr wrap="square" rtlCol="0">
            <a:spAutoFit/>
          </a:bodyPr>
          <a:lstStyle/>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“You prepare a table before me in the presence of my enemies; </a:t>
            </a:r>
          </a:p>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you anoint my head with oil; my cup overflows.”</a:t>
            </a:r>
          </a:p>
          <a:p>
            <a:pPr algn="r"/>
            <a:r>
              <a:rPr lang="en-US" sz="2800" i="1" dirty="0">
                <a:solidFill>
                  <a:schemeClr val="bg1"/>
                </a:solidFill>
                <a:effectLst>
                  <a:outerShdw blurRad="50800" dist="38100" dir="2700000" algn="tl" rotWithShape="0">
                    <a:prstClr val="black"/>
                  </a:outerShdw>
                </a:effectLst>
                <a:latin typeface="Cambria" panose="02040503050406030204" pitchFamily="18" charset="0"/>
              </a:rPr>
              <a:t>- </a:t>
            </a:r>
            <a:r>
              <a:rPr lang="en-US" i="1" dirty="0">
                <a:solidFill>
                  <a:schemeClr val="bg1"/>
                </a:solidFill>
                <a:effectLst>
                  <a:outerShdw blurRad="50800" dist="38100" dir="2700000" algn="tl" rotWithShape="0">
                    <a:prstClr val="black"/>
                  </a:outerShdw>
                </a:effectLst>
                <a:latin typeface="Cambria" panose="02040503050406030204" pitchFamily="18" charset="0"/>
              </a:rPr>
              <a:t>Psalm 23:5</a:t>
            </a:r>
          </a:p>
        </p:txBody>
      </p:sp>
      <p:sp>
        <p:nvSpPr>
          <p:cNvPr id="5" name="TextBox 4"/>
          <p:cNvSpPr txBox="1"/>
          <p:nvPr/>
        </p:nvSpPr>
        <p:spPr>
          <a:xfrm>
            <a:off x="1837798" y="2016476"/>
            <a:ext cx="8516402" cy="1046440"/>
          </a:xfrm>
          <a:prstGeom prst="rect">
            <a:avLst/>
          </a:prstGeom>
          <a:solidFill>
            <a:srgbClr val="640000"/>
          </a:solidFill>
        </p:spPr>
        <p:txBody>
          <a:bodyPr wrap="square" tIns="91440" bIns="91440" rtlCol="0">
            <a:spAutoFit/>
          </a:bodyPr>
          <a:lstStyle/>
          <a:p>
            <a:pPr algn="ctr"/>
            <a:r>
              <a:rPr lang="en-US" sz="2800" i="1" dirty="0">
                <a:solidFill>
                  <a:srgbClr val="FFFF00"/>
                </a:solidFill>
                <a:latin typeface="Cambria" panose="02040503050406030204" pitchFamily="18" charset="0"/>
              </a:rPr>
              <a:t>“You prepare a table before me”</a:t>
            </a:r>
            <a:r>
              <a:rPr lang="en-US" sz="2800" i="1" dirty="0">
                <a:solidFill>
                  <a:schemeClr val="bg1"/>
                </a:solidFill>
                <a:latin typeface="Cambria" panose="02040503050406030204" pitchFamily="18" charset="0"/>
              </a:rPr>
              <a:t> – </a:t>
            </a:r>
          </a:p>
          <a:p>
            <a:pPr algn="ctr"/>
            <a:r>
              <a:rPr lang="en-US" sz="2800" i="1" dirty="0">
                <a:solidFill>
                  <a:schemeClr val="bg1"/>
                </a:solidFill>
                <a:latin typeface="Cambria" panose="02040503050406030204" pitchFamily="18" charset="0"/>
              </a:rPr>
              <a:t>The Lord prepares sustenance for our souls.</a:t>
            </a:r>
            <a:endParaRPr lang="en-US" sz="2800" dirty="0">
              <a:solidFill>
                <a:schemeClr val="bg1"/>
              </a:solidFill>
              <a:latin typeface="Cambria" panose="02040503050406030204" pitchFamily="18" charset="0"/>
            </a:endParaRPr>
          </a:p>
        </p:txBody>
      </p:sp>
      <p:sp>
        <p:nvSpPr>
          <p:cNvPr id="6" name="TextBox 5"/>
          <p:cNvSpPr txBox="1"/>
          <p:nvPr/>
        </p:nvSpPr>
        <p:spPr>
          <a:xfrm>
            <a:off x="2550815" y="3581400"/>
            <a:ext cx="7090369" cy="2708434"/>
          </a:xfrm>
          <a:prstGeom prst="rect">
            <a:avLst/>
          </a:prstGeom>
          <a:solidFill>
            <a:srgbClr val="002060">
              <a:alpha val="96000"/>
            </a:srgbClr>
          </a:solidFill>
        </p:spPr>
        <p:txBody>
          <a:bodyPr wrap="square" tIns="91440" bIns="91440" rtlCol="0">
            <a:spAutoFit/>
          </a:bodyPr>
          <a:lstStyle/>
          <a:p>
            <a:pPr>
              <a:spcAft>
                <a:spcPts val="2400"/>
              </a:spcAft>
            </a:pPr>
            <a:r>
              <a:rPr lang="en-US" sz="2400" dirty="0">
                <a:solidFill>
                  <a:srgbClr val="FFFF00"/>
                </a:solidFill>
              </a:rPr>
              <a:t>John 8:51 </a:t>
            </a:r>
            <a:r>
              <a:rPr lang="en-US" sz="2400" dirty="0">
                <a:solidFill>
                  <a:schemeClr val="bg1"/>
                </a:solidFill>
              </a:rPr>
              <a:t>– “</a:t>
            </a:r>
            <a:r>
              <a:rPr lang="en-US" sz="2400" i="1" dirty="0">
                <a:solidFill>
                  <a:schemeClr val="bg1"/>
                </a:solidFill>
              </a:rPr>
              <a:t>Truly, truly, I say to you, if anyone keeps my word, he will never see death."</a:t>
            </a:r>
          </a:p>
          <a:p>
            <a:pPr>
              <a:spcAft>
                <a:spcPts val="2400"/>
              </a:spcAft>
            </a:pPr>
            <a:r>
              <a:rPr lang="en-US" sz="2400" dirty="0">
                <a:solidFill>
                  <a:srgbClr val="FFFF00"/>
                </a:solidFill>
              </a:rPr>
              <a:t>1 Peter 2:1-2 </a:t>
            </a:r>
            <a:r>
              <a:rPr lang="en-US" sz="2400" dirty="0">
                <a:solidFill>
                  <a:schemeClr val="bg1"/>
                </a:solidFill>
              </a:rPr>
              <a:t>– “So put away all malice and all deceit and hypocrisy and envy and all slander.  Like newborn infants, long for the pure spiritual milk, that by it you may grow up to salvation.”</a:t>
            </a:r>
          </a:p>
        </p:txBody>
      </p:sp>
    </p:spTree>
    <p:extLst>
      <p:ext uri="{BB962C8B-B14F-4D97-AF65-F5344CB8AC3E}">
        <p14:creationId xmlns:p14="http://schemas.microsoft.com/office/powerpoint/2010/main" val="3104405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1000"/>
                                        <p:tgtEl>
                                          <p:spTgt spid="6">
                                            <p:txEl>
                                              <p:pRg st="1" end="1"/>
                                            </p:txEl>
                                          </p:spTgt>
                                        </p:tgtEl>
                                      </p:cBhvr>
                                    </p:animEffect>
                                    <p:anim calcmode="lin" valueType="num">
                                      <p:cBhvr>
                                        <p:cTn id="2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www.gracethread.com/wp-content/uploads/2014/02/cup-overflow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257300" y="2067269"/>
            <a:ext cx="9677400" cy="1046440"/>
          </a:xfrm>
          <a:prstGeom prst="rect">
            <a:avLst/>
          </a:prstGeom>
          <a:solidFill>
            <a:srgbClr val="640000"/>
          </a:solidFill>
        </p:spPr>
        <p:txBody>
          <a:bodyPr wrap="square" tIns="91440" bIns="91440" rtlCol="0">
            <a:spAutoFit/>
          </a:bodyPr>
          <a:lstStyle/>
          <a:p>
            <a:pPr algn="ctr"/>
            <a:r>
              <a:rPr lang="en-US" sz="2800" i="1" dirty="0">
                <a:solidFill>
                  <a:srgbClr val="FFFF00"/>
                </a:solidFill>
                <a:latin typeface="Cambria" panose="02040503050406030204" pitchFamily="18" charset="0"/>
              </a:rPr>
              <a:t>“In the presence of my enemies”</a:t>
            </a:r>
            <a:r>
              <a:rPr lang="en-US" sz="2800" i="1" dirty="0">
                <a:solidFill>
                  <a:schemeClr val="bg1"/>
                </a:solidFill>
                <a:latin typeface="Cambria" panose="02040503050406030204" pitchFamily="18" charset="0"/>
              </a:rPr>
              <a:t> </a:t>
            </a:r>
          </a:p>
          <a:p>
            <a:pPr algn="ctr"/>
            <a:r>
              <a:rPr lang="en-US" sz="2800" i="1" dirty="0">
                <a:solidFill>
                  <a:schemeClr val="bg1"/>
                </a:solidFill>
                <a:latin typeface="Cambria" panose="02040503050406030204" pitchFamily="18" charset="0"/>
              </a:rPr>
              <a:t>God provides for us in spite of what others may do to destroy us</a:t>
            </a:r>
            <a:endParaRPr lang="en-US" sz="2800" dirty="0">
              <a:solidFill>
                <a:schemeClr val="bg1"/>
              </a:solidFill>
              <a:latin typeface="Cambria" panose="02040503050406030204" pitchFamily="18" charset="0"/>
            </a:endParaRPr>
          </a:p>
        </p:txBody>
      </p:sp>
      <p:sp>
        <p:nvSpPr>
          <p:cNvPr id="6" name="TextBox 5"/>
          <p:cNvSpPr txBox="1"/>
          <p:nvPr/>
        </p:nvSpPr>
        <p:spPr>
          <a:xfrm>
            <a:off x="1905000" y="3755216"/>
            <a:ext cx="8382000" cy="2400657"/>
          </a:xfrm>
          <a:prstGeom prst="rect">
            <a:avLst/>
          </a:prstGeom>
          <a:solidFill>
            <a:srgbClr val="002060">
              <a:alpha val="96000"/>
            </a:srgbClr>
          </a:solidFill>
        </p:spPr>
        <p:txBody>
          <a:bodyPr wrap="square" tIns="91440" bIns="91440" rtlCol="0">
            <a:spAutoFit/>
          </a:bodyPr>
          <a:lstStyle/>
          <a:p>
            <a:pPr>
              <a:spcAft>
                <a:spcPts val="2400"/>
              </a:spcAft>
            </a:pPr>
            <a:r>
              <a:rPr lang="en-US" sz="2400" dirty="0">
                <a:solidFill>
                  <a:srgbClr val="FFFF00"/>
                </a:solidFill>
              </a:rPr>
              <a:t>1 Peter 4:12-14 </a:t>
            </a:r>
            <a:r>
              <a:rPr lang="en-US" sz="2400" dirty="0">
                <a:solidFill>
                  <a:schemeClr val="bg1"/>
                </a:solidFill>
              </a:rPr>
              <a:t>– “Beloved, do not be surprised at the fiery trial when it comes upon you to test you, as though something strange were happening to you. But rejoice insofar as you share Christ's sufferings, that you may also rejoice and be glad when his glory is revealed. If you are insulted for the name of Christ, you are blessed, because the Spirit of glory and of God rests upon you.</a:t>
            </a:r>
          </a:p>
        </p:txBody>
      </p:sp>
      <p:sp>
        <p:nvSpPr>
          <p:cNvPr id="3" name="TextBox 2">
            <a:extLst>
              <a:ext uri="{FF2B5EF4-FFF2-40B4-BE49-F238E27FC236}">
                <a16:creationId xmlns:a16="http://schemas.microsoft.com/office/drawing/2014/main" id="{EFD9C9E3-EA86-46A1-893A-42AED8334369}"/>
              </a:ext>
            </a:extLst>
          </p:cNvPr>
          <p:cNvSpPr txBox="1"/>
          <p:nvPr/>
        </p:nvSpPr>
        <p:spPr>
          <a:xfrm>
            <a:off x="0" y="152401"/>
            <a:ext cx="12192000" cy="1508105"/>
          </a:xfrm>
          <a:prstGeom prst="rect">
            <a:avLst/>
          </a:prstGeom>
          <a:solidFill>
            <a:srgbClr val="002060"/>
          </a:solidFill>
          <a:ln>
            <a:solidFill>
              <a:schemeClr val="bg1"/>
            </a:solidFill>
          </a:ln>
        </p:spPr>
        <p:txBody>
          <a:bodyPr wrap="square" rtlCol="0">
            <a:spAutoFit/>
          </a:bodyPr>
          <a:lstStyle/>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“You prepare a table before me in the presence of my enemies; </a:t>
            </a:r>
          </a:p>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you anoint my head with oil; my cup overflows.”</a:t>
            </a:r>
          </a:p>
          <a:p>
            <a:pPr algn="r"/>
            <a:r>
              <a:rPr lang="en-US" sz="2800" i="1" dirty="0">
                <a:solidFill>
                  <a:schemeClr val="bg1"/>
                </a:solidFill>
                <a:effectLst>
                  <a:outerShdw blurRad="50800" dist="38100" dir="2700000" algn="tl" rotWithShape="0">
                    <a:prstClr val="black"/>
                  </a:outerShdw>
                </a:effectLst>
                <a:latin typeface="Cambria" panose="02040503050406030204" pitchFamily="18" charset="0"/>
              </a:rPr>
              <a:t>- </a:t>
            </a:r>
            <a:r>
              <a:rPr lang="en-US" i="1" dirty="0">
                <a:solidFill>
                  <a:schemeClr val="bg1"/>
                </a:solidFill>
                <a:effectLst>
                  <a:outerShdw blurRad="50800" dist="38100" dir="2700000" algn="tl" rotWithShape="0">
                    <a:prstClr val="black"/>
                  </a:outerShdw>
                </a:effectLst>
                <a:latin typeface="Cambria" panose="02040503050406030204" pitchFamily="18" charset="0"/>
              </a:rPr>
              <a:t>Psalm 23:5</a:t>
            </a:r>
          </a:p>
        </p:txBody>
      </p:sp>
    </p:spTree>
    <p:extLst>
      <p:ext uri="{BB962C8B-B14F-4D97-AF65-F5344CB8AC3E}">
        <p14:creationId xmlns:p14="http://schemas.microsoft.com/office/powerpoint/2010/main" val="82501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www.gracethread.com/wp-content/uploads/2014/02/cup-overflow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57500" y="1689795"/>
            <a:ext cx="6477000" cy="1046440"/>
          </a:xfrm>
          <a:prstGeom prst="rect">
            <a:avLst/>
          </a:prstGeom>
          <a:solidFill>
            <a:srgbClr val="640000"/>
          </a:solidFill>
        </p:spPr>
        <p:txBody>
          <a:bodyPr wrap="square" tIns="91440" bIns="91440" rtlCol="0">
            <a:spAutoFit/>
          </a:bodyPr>
          <a:lstStyle/>
          <a:p>
            <a:pPr algn="ctr"/>
            <a:r>
              <a:rPr lang="en-US" sz="2800" i="1" dirty="0">
                <a:solidFill>
                  <a:srgbClr val="FFFF00"/>
                </a:solidFill>
                <a:latin typeface="Cambria" panose="02040503050406030204" pitchFamily="18" charset="0"/>
              </a:rPr>
              <a:t>“You anoint my head with oil”</a:t>
            </a:r>
            <a:r>
              <a:rPr lang="en-US" sz="2800" i="1" dirty="0">
                <a:solidFill>
                  <a:schemeClr val="bg1"/>
                </a:solidFill>
                <a:latin typeface="Cambria" panose="02040503050406030204" pitchFamily="18" charset="0"/>
              </a:rPr>
              <a:t> – indicative of divine favor and encouragement</a:t>
            </a:r>
            <a:endParaRPr lang="en-US" sz="2800" dirty="0">
              <a:solidFill>
                <a:schemeClr val="bg1"/>
              </a:solidFill>
              <a:latin typeface="Cambria" panose="02040503050406030204" pitchFamily="18" charset="0"/>
            </a:endParaRPr>
          </a:p>
        </p:txBody>
      </p:sp>
      <p:sp>
        <p:nvSpPr>
          <p:cNvPr id="6" name="TextBox 5"/>
          <p:cNvSpPr txBox="1"/>
          <p:nvPr/>
        </p:nvSpPr>
        <p:spPr>
          <a:xfrm>
            <a:off x="876300" y="3458029"/>
            <a:ext cx="10439400" cy="3077766"/>
          </a:xfrm>
          <a:prstGeom prst="rect">
            <a:avLst/>
          </a:prstGeom>
          <a:solidFill>
            <a:srgbClr val="002060">
              <a:alpha val="96000"/>
            </a:srgbClr>
          </a:solidFill>
        </p:spPr>
        <p:txBody>
          <a:bodyPr wrap="square" tIns="91440" bIns="91440" rtlCol="0">
            <a:spAutoFit/>
          </a:bodyPr>
          <a:lstStyle/>
          <a:p>
            <a:pPr>
              <a:spcAft>
                <a:spcPts val="2400"/>
              </a:spcAft>
            </a:pPr>
            <a:r>
              <a:rPr lang="en-US" sz="2400" dirty="0">
                <a:solidFill>
                  <a:srgbClr val="FFFF00"/>
                </a:solidFill>
              </a:rPr>
              <a:t>Matthew 10:22 </a:t>
            </a:r>
            <a:r>
              <a:rPr lang="en-US" sz="2400" dirty="0">
                <a:solidFill>
                  <a:schemeClr val="bg1"/>
                </a:solidFill>
              </a:rPr>
              <a:t>– “And you will be hated by all for my name's sake. But the one who endures to the end will be saved.”</a:t>
            </a:r>
          </a:p>
          <a:p>
            <a:pPr>
              <a:spcAft>
                <a:spcPts val="2400"/>
              </a:spcAft>
            </a:pPr>
            <a:r>
              <a:rPr lang="en-US" sz="2400" dirty="0">
                <a:solidFill>
                  <a:srgbClr val="FFFF00"/>
                </a:solidFill>
              </a:rPr>
              <a:t>2 Corinthians 12:9-10 </a:t>
            </a:r>
            <a:r>
              <a:rPr lang="en-US" sz="2400" dirty="0">
                <a:solidFill>
                  <a:schemeClr val="bg1"/>
                </a:solidFill>
              </a:rPr>
              <a:t>– But he said to me, "My grace is sufficient for you, for my power is made perfect in weakness." Therefore I will boast all the more gladly of my weaknesses, so that the power of Christ may rest upon me.  For the sake of Christ, then, I am content with weaknesses, insults, hardships, persecutions, and calamities. For when I am weak, then I am strong. </a:t>
            </a:r>
          </a:p>
        </p:txBody>
      </p:sp>
      <p:sp>
        <p:nvSpPr>
          <p:cNvPr id="2" name="TextBox 1">
            <a:extLst>
              <a:ext uri="{FF2B5EF4-FFF2-40B4-BE49-F238E27FC236}">
                <a16:creationId xmlns:a16="http://schemas.microsoft.com/office/drawing/2014/main" id="{AA234272-574E-4E5B-A778-695CD3A56C45}"/>
              </a:ext>
            </a:extLst>
          </p:cNvPr>
          <p:cNvSpPr txBox="1"/>
          <p:nvPr/>
        </p:nvSpPr>
        <p:spPr>
          <a:xfrm>
            <a:off x="0" y="152401"/>
            <a:ext cx="12192000" cy="1508105"/>
          </a:xfrm>
          <a:prstGeom prst="rect">
            <a:avLst/>
          </a:prstGeom>
          <a:solidFill>
            <a:srgbClr val="002060"/>
          </a:solidFill>
          <a:ln>
            <a:solidFill>
              <a:schemeClr val="bg1"/>
            </a:solidFill>
          </a:ln>
        </p:spPr>
        <p:txBody>
          <a:bodyPr wrap="square" rtlCol="0">
            <a:spAutoFit/>
          </a:bodyPr>
          <a:lstStyle/>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“You prepare a table before me in the presence of my enemies; </a:t>
            </a:r>
          </a:p>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you anoint my head with oil; my cup overflows.”</a:t>
            </a:r>
          </a:p>
          <a:p>
            <a:pPr algn="r"/>
            <a:r>
              <a:rPr lang="en-US" sz="2800" i="1" dirty="0">
                <a:solidFill>
                  <a:schemeClr val="bg1"/>
                </a:solidFill>
                <a:effectLst>
                  <a:outerShdw blurRad="50800" dist="38100" dir="2700000" algn="tl" rotWithShape="0">
                    <a:prstClr val="black"/>
                  </a:outerShdw>
                </a:effectLst>
                <a:latin typeface="Cambria" panose="02040503050406030204" pitchFamily="18" charset="0"/>
              </a:rPr>
              <a:t>- </a:t>
            </a:r>
            <a:r>
              <a:rPr lang="en-US" i="1" dirty="0">
                <a:solidFill>
                  <a:schemeClr val="bg1"/>
                </a:solidFill>
                <a:effectLst>
                  <a:outerShdw blurRad="50800" dist="38100" dir="2700000" algn="tl" rotWithShape="0">
                    <a:prstClr val="black"/>
                  </a:outerShdw>
                </a:effectLst>
                <a:latin typeface="Cambria" panose="02040503050406030204" pitchFamily="18" charset="0"/>
              </a:rPr>
              <a:t>Psalm 23:5</a:t>
            </a:r>
          </a:p>
        </p:txBody>
      </p:sp>
    </p:spTree>
    <p:extLst>
      <p:ext uri="{BB962C8B-B14F-4D97-AF65-F5344CB8AC3E}">
        <p14:creationId xmlns:p14="http://schemas.microsoft.com/office/powerpoint/2010/main" val="145480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1000"/>
                                        <p:tgtEl>
                                          <p:spTgt spid="6">
                                            <p:txEl>
                                              <p:pRg st="1" end="1"/>
                                            </p:txEl>
                                          </p:spTgt>
                                        </p:tgtEl>
                                      </p:cBhvr>
                                    </p:animEffect>
                                    <p:anim calcmode="lin" valueType="num">
                                      <p:cBhvr>
                                        <p:cTn id="2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www.gracethread.com/wp-content/uploads/2014/02/cup-overflow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57500" y="1689795"/>
            <a:ext cx="6477000" cy="1046440"/>
          </a:xfrm>
          <a:prstGeom prst="rect">
            <a:avLst/>
          </a:prstGeom>
          <a:solidFill>
            <a:srgbClr val="640000"/>
          </a:solidFill>
        </p:spPr>
        <p:txBody>
          <a:bodyPr wrap="square" tIns="91440" bIns="91440" rtlCol="0">
            <a:spAutoFit/>
          </a:bodyPr>
          <a:lstStyle/>
          <a:p>
            <a:pPr algn="ctr"/>
            <a:r>
              <a:rPr lang="en-US" sz="2300" i="1" dirty="0">
                <a:solidFill>
                  <a:srgbClr val="FFFF00"/>
                </a:solidFill>
                <a:latin typeface="Cambria" panose="02040503050406030204" pitchFamily="18" charset="0"/>
              </a:rPr>
              <a:t>“</a:t>
            </a:r>
            <a:r>
              <a:rPr lang="en-US" sz="2800" i="1" dirty="0">
                <a:solidFill>
                  <a:srgbClr val="FFFF00"/>
                </a:solidFill>
                <a:latin typeface="Cambria" panose="02040503050406030204" pitchFamily="18" charset="0"/>
              </a:rPr>
              <a:t>My cup overflows”</a:t>
            </a:r>
            <a:r>
              <a:rPr lang="en-US" sz="2800" i="1" dirty="0">
                <a:solidFill>
                  <a:schemeClr val="bg1"/>
                </a:solidFill>
                <a:latin typeface="Cambria" panose="02040503050406030204" pitchFamily="18" charset="0"/>
              </a:rPr>
              <a:t> – Indicates abundance  -- God richly pours His blessing out on us</a:t>
            </a:r>
            <a:endParaRPr lang="en-US" sz="2800" dirty="0">
              <a:solidFill>
                <a:schemeClr val="bg1"/>
              </a:solidFill>
              <a:latin typeface="Cambria" panose="02040503050406030204" pitchFamily="18" charset="0"/>
            </a:endParaRPr>
          </a:p>
        </p:txBody>
      </p:sp>
      <p:sp>
        <p:nvSpPr>
          <p:cNvPr id="6" name="TextBox 5"/>
          <p:cNvSpPr txBox="1"/>
          <p:nvPr/>
        </p:nvSpPr>
        <p:spPr>
          <a:xfrm>
            <a:off x="2686050" y="3393744"/>
            <a:ext cx="6819900" cy="2708434"/>
          </a:xfrm>
          <a:prstGeom prst="rect">
            <a:avLst/>
          </a:prstGeom>
          <a:solidFill>
            <a:srgbClr val="002060">
              <a:alpha val="96000"/>
            </a:srgbClr>
          </a:solidFill>
        </p:spPr>
        <p:txBody>
          <a:bodyPr wrap="square" tIns="91440" bIns="91440" rtlCol="0">
            <a:spAutoFit/>
          </a:bodyPr>
          <a:lstStyle/>
          <a:p>
            <a:pPr>
              <a:spcAft>
                <a:spcPts val="2400"/>
              </a:spcAft>
            </a:pPr>
            <a:r>
              <a:rPr lang="en-US" sz="2400" dirty="0">
                <a:solidFill>
                  <a:srgbClr val="FFFF00"/>
                </a:solidFill>
              </a:rPr>
              <a:t>John 10:10 </a:t>
            </a:r>
            <a:r>
              <a:rPr lang="en-US" sz="2400" dirty="0">
                <a:solidFill>
                  <a:schemeClr val="bg1"/>
                </a:solidFill>
              </a:rPr>
              <a:t>– </a:t>
            </a:r>
            <a:r>
              <a:rPr lang="en-US" sz="2400" i="1" dirty="0">
                <a:solidFill>
                  <a:schemeClr val="bg1"/>
                </a:solidFill>
              </a:rPr>
              <a:t>“The thief comes only to steal and kill and destroy. I came that they may have life and have it abundantly.”</a:t>
            </a:r>
            <a:endParaRPr lang="en-US" sz="2400" dirty="0">
              <a:solidFill>
                <a:schemeClr val="bg1"/>
              </a:solidFill>
            </a:endParaRPr>
          </a:p>
          <a:p>
            <a:pPr>
              <a:spcAft>
                <a:spcPts val="2400"/>
              </a:spcAft>
            </a:pPr>
            <a:r>
              <a:rPr lang="en-US" sz="2400" dirty="0">
                <a:solidFill>
                  <a:srgbClr val="FFFF00"/>
                </a:solidFill>
              </a:rPr>
              <a:t>Ephesians 3:20 </a:t>
            </a:r>
            <a:r>
              <a:rPr lang="en-US" sz="2400" dirty="0">
                <a:solidFill>
                  <a:schemeClr val="bg1"/>
                </a:solidFill>
              </a:rPr>
              <a:t>– “Now to him who is able to do far more abundantly than all that we ask or think, according to the power at work within us.”</a:t>
            </a:r>
          </a:p>
        </p:txBody>
      </p:sp>
      <p:sp>
        <p:nvSpPr>
          <p:cNvPr id="2" name="TextBox 1">
            <a:extLst>
              <a:ext uri="{FF2B5EF4-FFF2-40B4-BE49-F238E27FC236}">
                <a16:creationId xmlns:a16="http://schemas.microsoft.com/office/drawing/2014/main" id="{83993F2A-98CC-4789-83A7-EDEBE8F8D858}"/>
              </a:ext>
            </a:extLst>
          </p:cNvPr>
          <p:cNvSpPr txBox="1"/>
          <p:nvPr/>
        </p:nvSpPr>
        <p:spPr>
          <a:xfrm>
            <a:off x="0" y="152401"/>
            <a:ext cx="12192000" cy="1508105"/>
          </a:xfrm>
          <a:prstGeom prst="rect">
            <a:avLst/>
          </a:prstGeom>
          <a:solidFill>
            <a:srgbClr val="002060"/>
          </a:solidFill>
          <a:ln>
            <a:solidFill>
              <a:schemeClr val="bg1"/>
            </a:solidFill>
          </a:ln>
        </p:spPr>
        <p:txBody>
          <a:bodyPr wrap="square" rtlCol="0">
            <a:spAutoFit/>
          </a:bodyPr>
          <a:lstStyle/>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“You prepare a table before me in the presence of my enemies; </a:t>
            </a:r>
          </a:p>
          <a:p>
            <a:pPr algn="ctr"/>
            <a:r>
              <a:rPr lang="en-US" sz="3200" i="1" dirty="0">
                <a:solidFill>
                  <a:schemeClr val="bg1"/>
                </a:solidFill>
                <a:effectLst>
                  <a:outerShdw blurRad="50800" dist="38100" dir="2700000" algn="tl" rotWithShape="0">
                    <a:prstClr val="black"/>
                  </a:outerShdw>
                </a:effectLst>
                <a:latin typeface="Cambria" panose="02040503050406030204" pitchFamily="18" charset="0"/>
              </a:rPr>
              <a:t>you anoint my head with oil; my cup overflows.”</a:t>
            </a:r>
          </a:p>
          <a:p>
            <a:pPr algn="r"/>
            <a:r>
              <a:rPr lang="en-US" sz="2800" i="1" dirty="0">
                <a:solidFill>
                  <a:schemeClr val="bg1"/>
                </a:solidFill>
                <a:effectLst>
                  <a:outerShdw blurRad="50800" dist="38100" dir="2700000" algn="tl" rotWithShape="0">
                    <a:prstClr val="black"/>
                  </a:outerShdw>
                </a:effectLst>
                <a:latin typeface="Cambria" panose="02040503050406030204" pitchFamily="18" charset="0"/>
              </a:rPr>
              <a:t>- </a:t>
            </a:r>
            <a:r>
              <a:rPr lang="en-US" i="1" dirty="0">
                <a:solidFill>
                  <a:schemeClr val="bg1"/>
                </a:solidFill>
                <a:effectLst>
                  <a:outerShdw blurRad="50800" dist="38100" dir="2700000" algn="tl" rotWithShape="0">
                    <a:prstClr val="black"/>
                  </a:outerShdw>
                </a:effectLst>
                <a:latin typeface="Cambria" panose="02040503050406030204" pitchFamily="18" charset="0"/>
              </a:rPr>
              <a:t>Psalm 23:5</a:t>
            </a:r>
          </a:p>
        </p:txBody>
      </p:sp>
    </p:spTree>
    <p:extLst>
      <p:ext uri="{BB962C8B-B14F-4D97-AF65-F5344CB8AC3E}">
        <p14:creationId xmlns:p14="http://schemas.microsoft.com/office/powerpoint/2010/main" val="235196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1000"/>
                                        <p:tgtEl>
                                          <p:spTgt spid="6">
                                            <p:txEl>
                                              <p:pRg st="1" end="1"/>
                                            </p:txEl>
                                          </p:spTgt>
                                        </p:tgtEl>
                                      </p:cBhvr>
                                    </p:animEffect>
                                    <p:anim calcmode="lin" valueType="num">
                                      <p:cBhvr>
                                        <p:cTn id="2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2369</TotalTime>
  <Words>1511</Words>
  <Application>Microsoft Office PowerPoint</Application>
  <PresentationFormat>Widescreen</PresentationFormat>
  <Paragraphs>72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vt:lpstr>
      <vt:lpstr>Felix Titling</vt:lpstr>
      <vt:lpstr>Tempus Sans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dc:creator>
  <cp:lastModifiedBy>Gary Coles</cp:lastModifiedBy>
  <cp:revision>200</cp:revision>
  <dcterms:created xsi:type="dcterms:W3CDTF">2012-08-15T16:38:21Z</dcterms:created>
  <dcterms:modified xsi:type="dcterms:W3CDTF">2020-09-28T19:19:14Z</dcterms:modified>
</cp:coreProperties>
</file>