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1"/>
  </p:notesMasterIdLst>
  <p:sldIdLst>
    <p:sldId id="707" r:id="rId2"/>
    <p:sldId id="649" r:id="rId3"/>
    <p:sldId id="699" r:id="rId4"/>
    <p:sldId id="702" r:id="rId5"/>
    <p:sldId id="703" r:id="rId6"/>
    <p:sldId id="704" r:id="rId7"/>
    <p:sldId id="705" r:id="rId8"/>
    <p:sldId id="706" r:id="rId9"/>
    <p:sldId id="241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2304"/>
    <a:srgbClr val="502604"/>
    <a:srgbClr val="008E40"/>
    <a:srgbClr val="002E15"/>
    <a:srgbClr val="00421E"/>
    <a:srgbClr val="00602B"/>
    <a:srgbClr val="003217"/>
    <a:srgbClr val="540000"/>
    <a:srgbClr val="4C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115824-7289-47F1-8FAE-2B2294529DAD}" v="4" dt="2020-03-07T16:26:35.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79" d="100"/>
          <a:sy n="79" d="100"/>
        </p:scale>
        <p:origin x="-213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oles" userId="836318eaa563bc91" providerId="LiveId" clId="{04096864-E98C-4F32-A328-8890D255E906}"/>
    <pc:docChg chg="undo custSel addSld delSld modSld sldOrd">
      <pc:chgData name="Gary Coles" userId="836318eaa563bc91" providerId="LiveId" clId="{04096864-E98C-4F32-A328-8890D255E906}" dt="2020-03-07T16:28:08.658" v="30" actId="47"/>
      <pc:docMkLst>
        <pc:docMk/>
      </pc:docMkLst>
      <pc:sldChg chg="addSp delSp">
        <pc:chgData name="Gary Coles" userId="836318eaa563bc91" providerId="LiveId" clId="{04096864-E98C-4F32-A328-8890D255E906}" dt="2020-03-07T16:23:07.160" v="1"/>
        <pc:sldMkLst>
          <pc:docMk/>
          <pc:sldMk cId="1604085956" sldId="706"/>
        </pc:sldMkLst>
        <pc:spChg chg="del">
          <ac:chgData name="Gary Coles" userId="836318eaa563bc91" providerId="LiveId" clId="{04096864-E98C-4F32-A328-8890D255E906}" dt="2020-03-07T16:23:06.387" v="0" actId="478"/>
          <ac:spMkLst>
            <pc:docMk/>
            <pc:sldMk cId="1604085956" sldId="706"/>
            <ac:spMk id="11" creationId="{00000000-0000-0000-0000-000000000000}"/>
          </ac:spMkLst>
        </pc:spChg>
        <pc:spChg chg="add">
          <ac:chgData name="Gary Coles" userId="836318eaa563bc91" providerId="LiveId" clId="{04096864-E98C-4F32-A328-8890D255E906}" dt="2020-03-07T16:23:07.160" v="1"/>
          <ac:spMkLst>
            <pc:docMk/>
            <pc:sldMk cId="1604085956" sldId="706"/>
            <ac:spMk id="12" creationId="{4B8C32CE-F2C0-4799-9950-762725F70B9A}"/>
          </ac:spMkLst>
        </pc:spChg>
      </pc:sldChg>
      <pc:sldChg chg="del">
        <pc:chgData name="Gary Coles" userId="836318eaa563bc91" providerId="LiveId" clId="{04096864-E98C-4F32-A328-8890D255E906}" dt="2020-03-07T16:28:08.658" v="30" actId="47"/>
        <pc:sldMkLst>
          <pc:docMk/>
          <pc:sldMk cId="615097515" sldId="708"/>
        </pc:sldMkLst>
      </pc:sldChg>
      <pc:sldChg chg="addSp modSp add ord">
        <pc:chgData name="Gary Coles" userId="836318eaa563bc91" providerId="LiveId" clId="{04096864-E98C-4F32-A328-8890D255E906}" dt="2020-03-07T16:27:51.873" v="29" actId="1076"/>
        <pc:sldMkLst>
          <pc:docMk/>
          <pc:sldMk cId="4048588797" sldId="2417"/>
        </pc:sldMkLst>
        <pc:spChg chg="add mod">
          <ac:chgData name="Gary Coles" userId="836318eaa563bc91" providerId="LiveId" clId="{04096864-E98C-4F32-A328-8890D255E906}" dt="2020-03-07T16:27:51.873" v="29" actId="1076"/>
          <ac:spMkLst>
            <pc:docMk/>
            <pc:sldMk cId="4048588797" sldId="2417"/>
            <ac:spMk id="7" creationId="{31193943-9A1B-46C4-BA1A-DA067836B48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F6DA61-D729-4B75-A525-FC9ADB8558C0}" type="datetimeFigureOut">
              <a:rPr lang="en-US" smtClean="0"/>
              <a:pPr/>
              <a:t>3/14/2020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B272E1-E557-45DB-8B83-156914B78C7C}" type="slidenum">
              <a:rPr lang="en-US" smtClean="0"/>
              <a:pPr/>
              <a:t>‹#›</a:t>
            </a:fld>
            <a:endParaRPr lang="en-US"/>
          </a:p>
        </p:txBody>
      </p:sp>
    </p:spTree>
    <p:extLst>
      <p:ext uri="{BB962C8B-B14F-4D97-AF65-F5344CB8AC3E}">
        <p14:creationId xmlns:p14="http://schemas.microsoft.com/office/powerpoint/2010/main" val="612509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“Willy-Nilly” Worship </a:t>
            </a:r>
            <a:r>
              <a:rPr lang="en-US" dirty="0"/>
              <a:t>–(without direction or planning – haphazardly) – was never part of </a:t>
            </a:r>
            <a:r>
              <a:rPr lang="en-US"/>
              <a:t>Godly worship. </a:t>
            </a:r>
            <a:endParaRPr lang="en-US" dirty="0"/>
          </a:p>
        </p:txBody>
      </p:sp>
      <p:sp>
        <p:nvSpPr>
          <p:cNvPr id="4" name="Slide Number Placeholder 3"/>
          <p:cNvSpPr>
            <a:spLocks noGrp="1"/>
          </p:cNvSpPr>
          <p:nvPr>
            <p:ph type="sldNum" sz="quarter" idx="5"/>
          </p:nvPr>
        </p:nvSpPr>
        <p:spPr/>
        <p:txBody>
          <a:bodyPr/>
          <a:lstStyle/>
          <a:p>
            <a:fld id="{C8B272E1-E557-45DB-8B83-156914B78C7C}" type="slidenum">
              <a:rPr lang="en-US" smtClean="0"/>
              <a:pPr/>
              <a:t>6</a:t>
            </a:fld>
            <a:endParaRPr lang="en-US"/>
          </a:p>
        </p:txBody>
      </p:sp>
    </p:spTree>
    <p:extLst>
      <p:ext uri="{BB962C8B-B14F-4D97-AF65-F5344CB8AC3E}">
        <p14:creationId xmlns:p14="http://schemas.microsoft.com/office/powerpoint/2010/main" val="2031260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39DEE7-57A0-497F-9ACA-D1E524FA91C4}"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272018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2076076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301279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179848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89199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39DEE7-57A0-497F-9ACA-D1E524FA91C4}"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182139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39DEE7-57A0-497F-9ACA-D1E524FA91C4}" type="datetimeFigureOut">
              <a:rPr lang="en-US" smtClean="0"/>
              <a:pPr/>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2151709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pPr/>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4246053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pPr/>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990019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39DEE7-57A0-497F-9ACA-D1E524FA91C4}"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1309060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39DEE7-57A0-497F-9ACA-D1E524FA91C4}"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B7BD5-5CB2-4A8D-AFC9-581A31827861}" type="slidenum">
              <a:rPr lang="en-US" smtClean="0"/>
              <a:pPr/>
              <a:t>‹#›</a:t>
            </a:fld>
            <a:endParaRPr lang="en-US"/>
          </a:p>
        </p:txBody>
      </p:sp>
    </p:spTree>
    <p:extLst>
      <p:ext uri="{BB962C8B-B14F-4D97-AF65-F5344CB8AC3E}">
        <p14:creationId xmlns:p14="http://schemas.microsoft.com/office/powerpoint/2010/main" val="125301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9DEE7-57A0-497F-9ACA-D1E524FA91C4}" type="datetimeFigureOut">
              <a:rPr lang="en-US" smtClean="0"/>
              <a:pPr/>
              <a:t>3/14/2020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B7BD5-5CB2-4A8D-AFC9-581A31827861}" type="slidenum">
              <a:rPr lang="en-US" smtClean="0"/>
              <a:pPr/>
              <a:t>‹#›</a:t>
            </a:fld>
            <a:endParaRPr lang="en-US"/>
          </a:p>
        </p:txBody>
      </p:sp>
    </p:spTree>
    <p:extLst>
      <p:ext uri="{BB962C8B-B14F-4D97-AF65-F5344CB8AC3E}">
        <p14:creationId xmlns:p14="http://schemas.microsoft.com/office/powerpoint/2010/main" val="225907349"/>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Master of Arts in Worship Studies - Church Planting"/>
          <p:cNvPicPr>
            <a:picLocks noChangeAspect="1" noChangeArrowheads="1"/>
          </p:cNvPicPr>
          <p:nvPr/>
        </p:nvPicPr>
        <p:blipFill rotWithShape="1">
          <a:blip r:embed="rId2">
            <a:extLst>
              <a:ext uri="{28A0092B-C50C-407E-A947-70E740481C1C}">
                <a14:useLocalDpi xmlns:a14="http://schemas.microsoft.com/office/drawing/2010/main" val="0"/>
              </a:ext>
            </a:extLst>
          </a:blip>
          <a:srcRect l="8466" r="12993"/>
          <a:stretch/>
        </p:blipFill>
        <p:spPr bwMode="auto">
          <a:xfrm>
            <a:off x="20" y="-1"/>
            <a:ext cx="9143980" cy="4394997"/>
          </a:xfrm>
          <a:prstGeom prst="rect">
            <a:avLst/>
          </a:prstGeom>
          <a:noFill/>
          <a:extLst>
            <a:ext uri="{909E8E84-426E-40DD-AFC4-6F175D3DCCD1}">
              <a14:hiddenFill xmlns:a14="http://schemas.microsoft.com/office/drawing/2010/main">
                <a:solidFill>
                  <a:srgbClr val="FFFFFF"/>
                </a:solidFill>
              </a14:hiddenFill>
            </a:ext>
          </a:extLst>
        </p:spPr>
      </p:pic>
      <p:sp>
        <p:nvSpPr>
          <p:cNvPr id="1034" name="Freeform: Shape 76">
            <a:extLst>
              <a:ext uri="{FF2B5EF4-FFF2-40B4-BE49-F238E27FC236}">
                <a16:creationId xmlns:a16="http://schemas.microsoft.com/office/drawing/2014/main" id="{303CC970-4826-4CED-8063-0FB67663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214888" y="4564049"/>
            <a:ext cx="2929112" cy="2293951"/>
          </a:xfrm>
          <a:custGeom>
            <a:avLst/>
            <a:gdLst>
              <a:gd name="connsiteX0" fmla="*/ 0 w 3905483"/>
              <a:gd name="connsiteY0" fmla="*/ 2293951 h 2293951"/>
              <a:gd name="connsiteX1" fmla="*/ 3905483 w 3905483"/>
              <a:gd name="connsiteY1" fmla="*/ 2293951 h 2293951"/>
              <a:gd name="connsiteX2" fmla="*/ 3905483 w 3905483"/>
              <a:gd name="connsiteY2" fmla="*/ 0 h 2293951"/>
              <a:gd name="connsiteX3" fmla="*/ 2479521 w 3905483"/>
              <a:gd name="connsiteY3" fmla="*/ 0 h 2293951"/>
              <a:gd name="connsiteX4" fmla="*/ 1739055 w 3905483"/>
              <a:gd name="connsiteY4" fmla="*/ 0 h 2293951"/>
              <a:gd name="connsiteX5" fmla="*/ 1737976 w 3905483"/>
              <a:gd name="connsiteY5" fmla="*/ 2332 h 2293951"/>
              <a:gd name="connsiteX6" fmla="*/ 1061319 w 3905483"/>
              <a:gd name="connsiteY6" fmla="*/ 2332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483" h="2293951">
                <a:moveTo>
                  <a:pt x="0" y="2293951"/>
                </a:moveTo>
                <a:lnTo>
                  <a:pt x="3905483" y="2293951"/>
                </a:lnTo>
                <a:lnTo>
                  <a:pt x="3905483" y="0"/>
                </a:lnTo>
                <a:lnTo>
                  <a:pt x="2479521" y="0"/>
                </a:lnTo>
                <a:lnTo>
                  <a:pt x="1739055" y="0"/>
                </a:lnTo>
                <a:lnTo>
                  <a:pt x="1737976" y="2332"/>
                </a:lnTo>
                <a:lnTo>
                  <a:pt x="1061319" y="233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5" name="Freeform: Shape 78">
            <a:extLst>
              <a:ext uri="{FF2B5EF4-FFF2-40B4-BE49-F238E27FC236}">
                <a16:creationId xmlns:a16="http://schemas.microsoft.com/office/drawing/2014/main" id="{14490D63-3365-45CC-AC50-705C1B7681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564049"/>
            <a:ext cx="6833104" cy="2293951"/>
          </a:xfrm>
          <a:custGeom>
            <a:avLst/>
            <a:gdLst>
              <a:gd name="connsiteX0" fmla="*/ 0 w 9110805"/>
              <a:gd name="connsiteY0" fmla="*/ 2293951 h 2293951"/>
              <a:gd name="connsiteX1" fmla="*/ 107316 w 9110805"/>
              <a:gd name="connsiteY1" fmla="*/ 2293951 h 2293951"/>
              <a:gd name="connsiteX2" fmla="*/ 7277190 w 9110805"/>
              <a:gd name="connsiteY2" fmla="*/ 2293951 h 2293951"/>
              <a:gd name="connsiteX3" fmla="*/ 8048407 w 9110805"/>
              <a:gd name="connsiteY3" fmla="*/ 2293951 h 2293951"/>
              <a:gd name="connsiteX4" fmla="*/ 9110805 w 9110805"/>
              <a:gd name="connsiteY4" fmla="*/ 0 h 2293951"/>
              <a:gd name="connsiteX5" fmla="*/ 8339588 w 9110805"/>
              <a:gd name="connsiteY5" fmla="*/ 0 h 2293951"/>
              <a:gd name="connsiteX6" fmla="*/ 107316 w 9110805"/>
              <a:gd name="connsiteY6" fmla="*/ 0 h 2293951"/>
              <a:gd name="connsiteX7" fmla="*/ 0 w 9110805"/>
              <a:gd name="connsiteY7" fmla="*/ 0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10805" h="2293951">
                <a:moveTo>
                  <a:pt x="0" y="2293951"/>
                </a:moveTo>
                <a:lnTo>
                  <a:pt x="107316" y="2293951"/>
                </a:lnTo>
                <a:lnTo>
                  <a:pt x="7277190" y="2293951"/>
                </a:lnTo>
                <a:lnTo>
                  <a:pt x="8048407" y="2293951"/>
                </a:lnTo>
                <a:lnTo>
                  <a:pt x="9110805" y="0"/>
                </a:lnTo>
                <a:lnTo>
                  <a:pt x="8339588" y="0"/>
                </a:lnTo>
                <a:lnTo>
                  <a:pt x="107316" y="0"/>
                </a:lnTo>
                <a:lnTo>
                  <a:pt x="0" y="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p:cNvSpPr txBox="1"/>
          <p:nvPr/>
        </p:nvSpPr>
        <p:spPr>
          <a:xfrm>
            <a:off x="135644" y="5410200"/>
            <a:ext cx="5943600" cy="1026435"/>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en-US" sz="5400" b="1" i="1" dirty="0">
                <a:solidFill>
                  <a:srgbClr val="FFFFFF"/>
                </a:solidFill>
                <a:effectLst>
                  <a:outerShdw blurRad="50800" dist="88900" dir="2700000" algn="tl" rotWithShape="0">
                    <a:prstClr val="black"/>
                  </a:outerShdw>
                </a:effectLst>
                <a:latin typeface="+mj-lt"/>
                <a:ea typeface="+mj-ea"/>
                <a:cs typeface="+mj-cs"/>
              </a:rPr>
              <a:t>Emotionally Electrifying Worship</a:t>
            </a:r>
          </a:p>
        </p:txBody>
      </p:sp>
      <p:sp>
        <p:nvSpPr>
          <p:cNvPr id="3" name="TextBox 2">
            <a:extLst>
              <a:ext uri="{FF2B5EF4-FFF2-40B4-BE49-F238E27FC236}">
                <a16:creationId xmlns:a16="http://schemas.microsoft.com/office/drawing/2014/main" id="{B20B53AE-FC6D-4142-AA2A-743A83A1A39F}"/>
              </a:ext>
            </a:extLst>
          </p:cNvPr>
          <p:cNvSpPr txBox="1"/>
          <p:nvPr/>
        </p:nvSpPr>
        <p:spPr>
          <a:xfrm>
            <a:off x="6629400" y="5029200"/>
            <a:ext cx="2514600" cy="1200329"/>
          </a:xfrm>
          <a:prstGeom prst="rect">
            <a:avLst/>
          </a:prstGeom>
          <a:noFill/>
        </p:spPr>
        <p:txBody>
          <a:bodyPr wrap="square" rtlCol="0">
            <a:spAutoFit/>
          </a:bodyPr>
          <a:lstStyle/>
          <a:p>
            <a:pPr algn="ctr"/>
            <a:r>
              <a:rPr lang="en-US" sz="3600" dirty="0"/>
              <a:t>Ephesians</a:t>
            </a:r>
          </a:p>
          <a:p>
            <a:pPr algn="ctr"/>
            <a:r>
              <a:rPr lang="en-US" sz="3600" dirty="0"/>
              <a:t>5:15-21</a:t>
            </a:r>
          </a:p>
        </p:txBody>
      </p:sp>
    </p:spTree>
    <p:extLst>
      <p:ext uri="{BB962C8B-B14F-4D97-AF65-F5344CB8AC3E}">
        <p14:creationId xmlns:p14="http://schemas.microsoft.com/office/powerpoint/2010/main" val="2905848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2" name="TextBox 1"/>
          <p:cNvSpPr txBox="1"/>
          <p:nvPr/>
        </p:nvSpPr>
        <p:spPr>
          <a:xfrm>
            <a:off x="-37531" y="277131"/>
            <a:ext cx="5371531" cy="1323439"/>
          </a:xfrm>
          <a:prstGeom prst="rect">
            <a:avLst/>
          </a:prstGeom>
          <a:noFill/>
        </p:spPr>
        <p:txBody>
          <a:bodyPr wrap="square" rtlCol="0">
            <a:spAutoFit/>
          </a:bodyPr>
          <a:lstStyle/>
          <a:p>
            <a:pPr algn="ctr"/>
            <a:r>
              <a:rPr lang="en-US" sz="4000" b="1" i="1" dirty="0">
                <a:solidFill>
                  <a:schemeClr val="bg1"/>
                </a:solidFill>
                <a:effectLst>
                  <a:outerShdw blurRad="50800" dist="63500" dir="2700000" algn="tl" rotWithShape="0">
                    <a:prstClr val="black"/>
                  </a:outerShdw>
                </a:effectLst>
                <a:latin typeface="Cambria" panose="02040503050406030204" pitchFamily="18" charset="0"/>
              </a:rPr>
              <a:t>What People Seem To Expect Worship To Be</a:t>
            </a:r>
          </a:p>
        </p:txBody>
      </p:sp>
      <p:sp>
        <p:nvSpPr>
          <p:cNvPr id="8" name="Rectangle 7"/>
          <p:cNvSpPr/>
          <p:nvPr/>
        </p:nvSpPr>
        <p:spPr>
          <a:xfrm>
            <a:off x="21154" y="2057401"/>
            <a:ext cx="2112446" cy="4800600"/>
          </a:xfrm>
          <a:prstGeom prst="rect">
            <a:avLst/>
          </a:prstGeom>
          <a:solidFill>
            <a:srgbClr val="00321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solidFill>
            </a:endParaRPr>
          </a:p>
        </p:txBody>
      </p:sp>
      <p:sp>
        <p:nvSpPr>
          <p:cNvPr id="10" name="Rectangle 9"/>
          <p:cNvSpPr/>
          <p:nvPr/>
        </p:nvSpPr>
        <p:spPr>
          <a:xfrm>
            <a:off x="21154" y="2057401"/>
            <a:ext cx="9122846"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315377" y="2275669"/>
            <a:ext cx="8534400" cy="4185761"/>
          </a:xfrm>
          <a:prstGeom prst="rect">
            <a:avLst/>
          </a:prstGeom>
        </p:spPr>
        <p:txBody>
          <a:bodyPr wrap="square" tIns="91440" bIns="91440">
            <a:spAutoFit/>
          </a:bodyPr>
          <a:lstStyle/>
          <a:p>
            <a:pPr algn="ctr">
              <a:buClr>
                <a:srgbClr val="FFFF00"/>
              </a:buClr>
            </a:pPr>
            <a:r>
              <a:rPr lang="en-US" sz="4000" b="1" dirty="0">
                <a:solidFill>
                  <a:srgbClr val="FFFF00"/>
                </a:solidFill>
              </a:rPr>
              <a:t>Attention Arresting Worship</a:t>
            </a:r>
            <a:endParaRPr lang="en-US" sz="4000" dirty="0">
              <a:solidFill>
                <a:schemeClr val="bg1"/>
              </a:solidFill>
            </a:endParaRPr>
          </a:p>
          <a:p>
            <a:pPr algn="ctr">
              <a:buClr>
                <a:srgbClr val="FFFF00"/>
              </a:buClr>
            </a:pPr>
            <a:r>
              <a:rPr lang="en-US" sz="2000" dirty="0">
                <a:solidFill>
                  <a:schemeClr val="bg1"/>
                </a:solidFill>
              </a:rPr>
              <a:t>(Regrettably, many churches have moved away from </a:t>
            </a:r>
          </a:p>
          <a:p>
            <a:pPr algn="ctr">
              <a:buClr>
                <a:srgbClr val="FFFF00"/>
              </a:buClr>
            </a:pPr>
            <a:r>
              <a:rPr lang="en-US" sz="2000" dirty="0">
                <a:solidFill>
                  <a:schemeClr val="bg1"/>
                </a:solidFill>
              </a:rPr>
              <a:t>reverence and study to glitz, glamour and entertainment)</a:t>
            </a:r>
          </a:p>
          <a:p>
            <a:pPr algn="ctr">
              <a:buClr>
                <a:srgbClr val="FFFF00"/>
              </a:buClr>
            </a:pPr>
            <a:endParaRPr lang="en-US" sz="2000" dirty="0">
              <a:solidFill>
                <a:schemeClr val="bg1"/>
              </a:solidFill>
            </a:endParaRPr>
          </a:p>
          <a:p>
            <a:pPr algn="ctr">
              <a:buClr>
                <a:srgbClr val="FFFF00"/>
              </a:buClr>
            </a:pPr>
            <a:r>
              <a:rPr lang="en-US" sz="4000" b="1" dirty="0">
                <a:solidFill>
                  <a:srgbClr val="FFFF00"/>
                </a:solidFill>
              </a:rPr>
              <a:t>Spiritually Spontaneous</a:t>
            </a:r>
            <a:endParaRPr lang="en-US" sz="4000" dirty="0">
              <a:solidFill>
                <a:schemeClr val="bg1"/>
              </a:solidFill>
            </a:endParaRPr>
          </a:p>
          <a:p>
            <a:pPr algn="ctr">
              <a:buClr>
                <a:srgbClr val="FFFF00"/>
              </a:buClr>
            </a:pPr>
            <a:r>
              <a:rPr lang="en-US" sz="2000" dirty="0">
                <a:solidFill>
                  <a:schemeClr val="bg1"/>
                </a:solidFill>
              </a:rPr>
              <a:t>To avoid worship boredom, some want unexpected, spontaneous happenings. Avoid planning and preparation – Just let it happen.</a:t>
            </a:r>
          </a:p>
          <a:p>
            <a:pPr algn="ctr">
              <a:buClr>
                <a:srgbClr val="FFFF00"/>
              </a:buClr>
            </a:pPr>
            <a:endParaRPr lang="en-US" sz="2000" b="1" dirty="0">
              <a:solidFill>
                <a:schemeClr val="bg1"/>
              </a:solidFill>
            </a:endParaRPr>
          </a:p>
          <a:p>
            <a:pPr algn="ctr">
              <a:buClr>
                <a:srgbClr val="FFFF00"/>
              </a:buClr>
            </a:pPr>
            <a:r>
              <a:rPr lang="en-US" sz="4000" b="1" dirty="0">
                <a:solidFill>
                  <a:srgbClr val="FFFF00"/>
                </a:solidFill>
              </a:rPr>
              <a:t>Emotionally Electrifying</a:t>
            </a:r>
            <a:endParaRPr lang="en-US" sz="4000" dirty="0">
              <a:solidFill>
                <a:schemeClr val="bg1"/>
              </a:solidFill>
            </a:endParaRPr>
          </a:p>
          <a:p>
            <a:pPr algn="ctr">
              <a:buClr>
                <a:srgbClr val="FFFF00"/>
              </a:buClr>
            </a:pPr>
            <a:r>
              <a:rPr lang="en-US" sz="2000" dirty="0">
                <a:solidFill>
                  <a:schemeClr val="bg1"/>
                </a:solidFill>
              </a:rPr>
              <a:t>(People want to be emotionally charged)</a:t>
            </a:r>
            <a:endParaRPr lang="en-US" sz="4000" b="1" dirty="0">
              <a:solidFill>
                <a:srgbClr val="FFFF00"/>
              </a:solidFill>
            </a:endParaRPr>
          </a:p>
        </p:txBody>
      </p:sp>
      <p:pic>
        <p:nvPicPr>
          <p:cNvPr id="7" name="Picture 4" descr="Master of Arts in Worship Studies - Church Plan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1" y="-1"/>
            <a:ext cx="3810000" cy="2057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334000" y="137097"/>
            <a:ext cx="2057399" cy="1200329"/>
          </a:xfrm>
          <a:prstGeom prst="rect">
            <a:avLst/>
          </a:prstGeom>
          <a:noFill/>
        </p:spPr>
        <p:txBody>
          <a:bodyPr wrap="square" rtlCol="0">
            <a:spAutoFit/>
          </a:bodyPr>
          <a:lstStyle/>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Emotionally</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Electrifying</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Worship</a:t>
            </a:r>
          </a:p>
        </p:txBody>
      </p:sp>
    </p:spTree>
    <p:extLst>
      <p:ext uri="{BB962C8B-B14F-4D97-AF65-F5344CB8AC3E}">
        <p14:creationId xmlns:p14="http://schemas.microsoft.com/office/powerpoint/2010/main" val="60040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arn(inVertical)">
                                      <p:cBhvr>
                                        <p:cTn id="10" dur="500"/>
                                        <p:tgtEl>
                                          <p:spTgt spid="6">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arn(inVertical)">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barn(inVertical)">
                                      <p:cBhvr>
                                        <p:cTn id="18" dur="500"/>
                                        <p:tgtEl>
                                          <p:spTgt spid="6">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barn(inVertical)">
                                      <p:cBhvr>
                                        <p:cTn id="21" dur="500"/>
                                        <p:tgtEl>
                                          <p:spTgt spid="6">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barn(inVertical)">
                                      <p:cBhvr>
                                        <p:cTn id="26" dur="500"/>
                                        <p:tgtEl>
                                          <p:spTgt spid="6">
                                            <p:txEl>
                                              <p:pRg st="7" end="7"/>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Effect transition="in" filter="barn(inVertical)">
                                      <p:cBhvr>
                                        <p:cTn id="29"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4" name="Rectangle 3"/>
          <p:cNvSpPr/>
          <p:nvPr/>
        </p:nvSpPr>
        <p:spPr>
          <a:xfrm>
            <a:off x="-41160" y="2130058"/>
            <a:ext cx="4765560" cy="4766043"/>
          </a:xfrm>
          <a:prstGeom prst="rect">
            <a:avLst/>
          </a:prstGeom>
          <a:solidFill>
            <a:srgbClr val="0042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760" y="366979"/>
            <a:ext cx="4511560" cy="1323439"/>
          </a:xfrm>
          <a:prstGeom prst="rect">
            <a:avLst/>
          </a:prstGeom>
          <a:noFill/>
        </p:spPr>
        <p:txBody>
          <a:bodyPr wrap="square" rtlCol="0">
            <a:spAutoFit/>
          </a:bodyPr>
          <a:lstStyle/>
          <a:p>
            <a:pPr algn="ctr"/>
            <a:r>
              <a:rPr lang="en-US" sz="4000" b="1" i="1" dirty="0">
                <a:solidFill>
                  <a:schemeClr val="bg1"/>
                </a:solidFill>
                <a:effectLst>
                  <a:outerShdw blurRad="50800" dist="63500" dir="2700000" algn="tl" rotWithShape="0">
                    <a:prstClr val="black"/>
                  </a:outerShdw>
                </a:effectLst>
                <a:latin typeface="Cambria" panose="02040503050406030204" pitchFamily="18" charset="0"/>
              </a:rPr>
              <a:t>The Way It Was In Bible Times</a:t>
            </a:r>
          </a:p>
        </p:txBody>
      </p:sp>
      <p:sp>
        <p:nvSpPr>
          <p:cNvPr id="10" name="Rectangle 9"/>
          <p:cNvSpPr/>
          <p:nvPr/>
        </p:nvSpPr>
        <p:spPr>
          <a:xfrm>
            <a:off x="4724400" y="2091957"/>
            <a:ext cx="4419600"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41160" y="2091957"/>
            <a:ext cx="4765560" cy="2600712"/>
          </a:xfrm>
          <a:prstGeom prst="rect">
            <a:avLst/>
          </a:prstGeom>
          <a:solidFill>
            <a:srgbClr val="002E15"/>
          </a:solidFill>
          <a:ln>
            <a:solidFill>
              <a:schemeClr val="bg1"/>
            </a:solidFill>
          </a:ln>
        </p:spPr>
        <p:txBody>
          <a:bodyPr wrap="square" lIns="182880" tIns="91440" rIns="182880" rtlCol="0">
            <a:spAutoFit/>
          </a:bodyPr>
          <a:lstStyle/>
          <a:p>
            <a:r>
              <a:rPr lang="en-US" sz="3500" b="1" dirty="0">
                <a:solidFill>
                  <a:srgbClr val="FFFF00"/>
                </a:solidFill>
                <a:effectLst>
                  <a:outerShdw blurRad="50800" dist="63500" dir="2700000" algn="tl" rotWithShape="0">
                    <a:prstClr val="black"/>
                  </a:outerShdw>
                </a:effectLst>
              </a:rPr>
              <a:t>Did They Have  </a:t>
            </a:r>
            <a:r>
              <a:rPr lang="en-US" sz="3500" b="1" i="1" dirty="0">
                <a:solidFill>
                  <a:srgbClr val="FFFF00"/>
                </a:solidFill>
                <a:effectLst>
                  <a:outerShdw blurRad="50800" dist="63500" dir="2700000" algn="tl" rotWithShape="0">
                    <a:prstClr val="black"/>
                  </a:outerShdw>
                </a:effectLst>
              </a:rPr>
              <a:t>ATTENTION ARRESTING </a:t>
            </a:r>
            <a:r>
              <a:rPr lang="en-US" sz="3500" b="1" dirty="0">
                <a:solidFill>
                  <a:srgbClr val="FFFF00"/>
                </a:solidFill>
                <a:effectLst>
                  <a:outerShdw blurRad="50800" dist="63500" dir="2700000" algn="tl" rotWithShape="0">
                    <a:prstClr val="black"/>
                  </a:outerShdw>
                </a:effectLst>
              </a:rPr>
              <a:t>Worship In Bible Times?</a:t>
            </a:r>
            <a:endParaRPr lang="en-US" sz="3500" dirty="0">
              <a:solidFill>
                <a:schemeClr val="bg1"/>
              </a:solidFill>
            </a:endParaRPr>
          </a:p>
          <a:p>
            <a:r>
              <a:rPr lang="en-US" sz="2000" dirty="0">
                <a:solidFill>
                  <a:schemeClr val="bg1"/>
                </a:solidFill>
              </a:rPr>
              <a:t> </a:t>
            </a:r>
          </a:p>
        </p:txBody>
      </p:sp>
      <p:sp>
        <p:nvSpPr>
          <p:cNvPr id="12" name="Rectangle 11"/>
          <p:cNvSpPr/>
          <p:nvPr/>
        </p:nvSpPr>
        <p:spPr>
          <a:xfrm>
            <a:off x="4787123" y="2300721"/>
            <a:ext cx="4153676" cy="3539430"/>
          </a:xfrm>
          <a:prstGeom prst="rect">
            <a:avLst/>
          </a:prstGeom>
          <a:solidFill>
            <a:schemeClr val="tx1"/>
          </a:solidFill>
        </p:spPr>
        <p:txBody>
          <a:bodyPr wrap="square">
            <a:spAutoFit/>
          </a:bodyPr>
          <a:lstStyle/>
          <a:p>
            <a:pPr>
              <a:buClr>
                <a:srgbClr val="FFFF00"/>
              </a:buClr>
            </a:pPr>
            <a:r>
              <a:rPr lang="en-US" sz="2400" b="1" dirty="0">
                <a:solidFill>
                  <a:srgbClr val="FFFF00"/>
                </a:solidFill>
              </a:rPr>
              <a:t>Acts 20:9-10</a:t>
            </a:r>
          </a:p>
          <a:p>
            <a:r>
              <a:rPr lang="en-US" sz="2000" dirty="0">
                <a:solidFill>
                  <a:schemeClr val="bg1"/>
                </a:solidFill>
              </a:rPr>
              <a:t>And there was a certain young man named </a:t>
            </a:r>
            <a:r>
              <a:rPr lang="en-US" sz="2000" dirty="0" err="1">
                <a:solidFill>
                  <a:schemeClr val="bg1"/>
                </a:solidFill>
              </a:rPr>
              <a:t>Eutychus</a:t>
            </a:r>
            <a:r>
              <a:rPr lang="en-US" sz="2000" dirty="0">
                <a:solidFill>
                  <a:schemeClr val="bg1"/>
                </a:solidFill>
              </a:rPr>
              <a:t> sitting on the window sill, sinking into a deep sleep; and as Paul kept on talking, he was overcome by sleep and fell down from the third floor, and was picked up dead.  But Paul went down and fell upon him and after embracing him, he said, "Do not be troubled, for his life is in him." </a:t>
            </a:r>
          </a:p>
        </p:txBody>
      </p:sp>
      <p:pic>
        <p:nvPicPr>
          <p:cNvPr id="9" name="Picture 4" descr="Master of Arts in Worship Studies - Church Plan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
            <a:ext cx="4419601" cy="20574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760" y="5326441"/>
            <a:ext cx="4765560" cy="1569660"/>
          </a:xfrm>
          <a:prstGeom prst="rect">
            <a:avLst/>
          </a:prstGeom>
          <a:solidFill>
            <a:schemeClr val="tx2">
              <a:lumMod val="50000"/>
            </a:schemeClr>
          </a:solidFill>
          <a:ln>
            <a:solidFill>
              <a:schemeClr val="bg1"/>
            </a:solidFill>
          </a:ln>
        </p:spPr>
        <p:txBody>
          <a:bodyPr wrap="square" rtlCol="0">
            <a:spAutoFit/>
          </a:bodyPr>
          <a:lstStyle/>
          <a:p>
            <a:pPr algn="ctr"/>
            <a:r>
              <a:rPr lang="en-US" sz="3200" b="1" dirty="0">
                <a:solidFill>
                  <a:schemeClr val="bg1"/>
                </a:solidFill>
              </a:rPr>
              <a:t>First century worship      was not always             </a:t>
            </a:r>
            <a:r>
              <a:rPr lang="en-US" sz="3200" b="1" i="1" dirty="0">
                <a:solidFill>
                  <a:schemeClr val="bg1"/>
                </a:solidFill>
              </a:rPr>
              <a:t>Attention Arresting!</a:t>
            </a:r>
            <a:endParaRPr lang="en-US" sz="3200" i="1" dirty="0">
              <a:solidFill>
                <a:schemeClr val="bg1"/>
              </a:solidFill>
            </a:endParaRPr>
          </a:p>
        </p:txBody>
      </p:sp>
      <p:sp>
        <p:nvSpPr>
          <p:cNvPr id="13" name="TextBox 12">
            <a:extLst>
              <a:ext uri="{FF2B5EF4-FFF2-40B4-BE49-F238E27FC236}">
                <a16:creationId xmlns:a16="http://schemas.microsoft.com/office/drawing/2014/main" id="{127D0A58-8D37-4865-8A22-E71D40D63333}"/>
              </a:ext>
            </a:extLst>
          </p:cNvPr>
          <p:cNvSpPr txBox="1"/>
          <p:nvPr/>
        </p:nvSpPr>
        <p:spPr>
          <a:xfrm>
            <a:off x="4898924" y="194389"/>
            <a:ext cx="2057399" cy="1200329"/>
          </a:xfrm>
          <a:prstGeom prst="rect">
            <a:avLst/>
          </a:prstGeom>
          <a:noFill/>
        </p:spPr>
        <p:txBody>
          <a:bodyPr wrap="square" rtlCol="0">
            <a:spAutoFit/>
          </a:bodyPr>
          <a:lstStyle/>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Emotionally</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Electrifying</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Worship</a:t>
            </a:r>
          </a:p>
        </p:txBody>
      </p:sp>
    </p:spTree>
    <p:extLst>
      <p:ext uri="{BB962C8B-B14F-4D97-AF65-F5344CB8AC3E}">
        <p14:creationId xmlns:p14="http://schemas.microsoft.com/office/powerpoint/2010/main" val="885332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4" name="Rectangle 3"/>
          <p:cNvSpPr/>
          <p:nvPr/>
        </p:nvSpPr>
        <p:spPr>
          <a:xfrm>
            <a:off x="-41160" y="2130058"/>
            <a:ext cx="4765560" cy="4766043"/>
          </a:xfrm>
          <a:prstGeom prst="rect">
            <a:avLst/>
          </a:prstGeom>
          <a:solidFill>
            <a:srgbClr val="0042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a:p>
        </p:txBody>
      </p:sp>
      <p:sp>
        <p:nvSpPr>
          <p:cNvPr id="2" name="TextBox 1"/>
          <p:cNvSpPr txBox="1"/>
          <p:nvPr/>
        </p:nvSpPr>
        <p:spPr>
          <a:xfrm>
            <a:off x="-15760" y="366979"/>
            <a:ext cx="4511560" cy="1323439"/>
          </a:xfrm>
          <a:prstGeom prst="rect">
            <a:avLst/>
          </a:prstGeom>
          <a:noFill/>
        </p:spPr>
        <p:txBody>
          <a:bodyPr wrap="square" rtlCol="0">
            <a:spAutoFit/>
          </a:bodyPr>
          <a:lstStyle/>
          <a:p>
            <a:pPr algn="ctr"/>
            <a:r>
              <a:rPr lang="en-US" sz="4000" b="1" i="1" dirty="0">
                <a:solidFill>
                  <a:schemeClr val="bg1"/>
                </a:solidFill>
                <a:effectLst>
                  <a:outerShdw blurRad="50800" dist="63500" dir="2700000" algn="tl" rotWithShape="0">
                    <a:prstClr val="black"/>
                  </a:outerShdw>
                </a:effectLst>
                <a:latin typeface="Cambria" panose="02040503050406030204" pitchFamily="18" charset="0"/>
              </a:rPr>
              <a:t>The Way It Was In Bible Times</a:t>
            </a:r>
          </a:p>
        </p:txBody>
      </p:sp>
      <p:sp>
        <p:nvSpPr>
          <p:cNvPr id="10" name="Rectangle 9"/>
          <p:cNvSpPr/>
          <p:nvPr/>
        </p:nvSpPr>
        <p:spPr>
          <a:xfrm>
            <a:off x="4724400" y="2091957"/>
            <a:ext cx="4419600"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41160" y="2091957"/>
            <a:ext cx="4765559" cy="2662267"/>
          </a:xfrm>
          <a:prstGeom prst="rect">
            <a:avLst/>
          </a:prstGeom>
          <a:solidFill>
            <a:srgbClr val="002E15"/>
          </a:solidFill>
          <a:ln>
            <a:solidFill>
              <a:schemeClr val="bg1"/>
            </a:solidFill>
          </a:ln>
        </p:spPr>
        <p:txBody>
          <a:bodyPr wrap="square" lIns="182880" tIns="91440" rIns="182880" rtlCol="0">
            <a:spAutoFit/>
          </a:bodyPr>
          <a:lstStyle/>
          <a:p>
            <a:r>
              <a:rPr lang="en-US" sz="3500" b="1" dirty="0">
                <a:solidFill>
                  <a:srgbClr val="FFFF00"/>
                </a:solidFill>
                <a:effectLst>
                  <a:outerShdw blurRad="50800" dist="63500" dir="2700000" algn="tl" rotWithShape="0">
                    <a:prstClr val="black"/>
                  </a:outerShdw>
                </a:effectLst>
              </a:rPr>
              <a:t>Did They Have  </a:t>
            </a:r>
          </a:p>
          <a:p>
            <a:r>
              <a:rPr lang="en-US" sz="3500" b="1" i="1" dirty="0">
                <a:solidFill>
                  <a:srgbClr val="FFFF00"/>
                </a:solidFill>
                <a:effectLst>
                  <a:outerShdw blurRad="50800" dist="63500" dir="2700000" algn="tl" rotWithShape="0">
                    <a:prstClr val="black"/>
                  </a:outerShdw>
                </a:effectLst>
              </a:rPr>
              <a:t>SPIRITUALLY </a:t>
            </a:r>
          </a:p>
          <a:p>
            <a:r>
              <a:rPr lang="en-US" sz="3500" b="1" i="1" dirty="0">
                <a:solidFill>
                  <a:srgbClr val="FFFF00"/>
                </a:solidFill>
                <a:effectLst>
                  <a:outerShdw blurRad="50800" dist="63500" dir="2700000" algn="tl" rotWithShape="0">
                    <a:prstClr val="black"/>
                  </a:outerShdw>
                </a:effectLst>
              </a:rPr>
              <a:t>SPONTANEOUS Worship?</a:t>
            </a:r>
            <a:endParaRPr lang="en-US" sz="3500" dirty="0">
              <a:solidFill>
                <a:schemeClr val="bg1"/>
              </a:solidFill>
            </a:endParaRPr>
          </a:p>
          <a:p>
            <a:r>
              <a:rPr lang="en-US" sz="2400" dirty="0">
                <a:solidFill>
                  <a:schemeClr val="bg1"/>
                </a:solidFill>
              </a:rPr>
              <a:t> </a:t>
            </a:r>
          </a:p>
        </p:txBody>
      </p:sp>
      <p:sp>
        <p:nvSpPr>
          <p:cNvPr id="12" name="Rectangle 11"/>
          <p:cNvSpPr/>
          <p:nvPr/>
        </p:nvSpPr>
        <p:spPr>
          <a:xfrm>
            <a:off x="4826000" y="2300721"/>
            <a:ext cx="4216399" cy="2308324"/>
          </a:xfrm>
          <a:prstGeom prst="rect">
            <a:avLst/>
          </a:prstGeom>
          <a:solidFill>
            <a:schemeClr val="tx1"/>
          </a:solidFill>
        </p:spPr>
        <p:txBody>
          <a:bodyPr wrap="square">
            <a:spAutoFit/>
          </a:bodyPr>
          <a:lstStyle/>
          <a:p>
            <a:pPr>
              <a:buClr>
                <a:srgbClr val="FFFF00"/>
              </a:buClr>
            </a:pPr>
            <a:r>
              <a:rPr lang="en-US" sz="2400" b="1" dirty="0">
                <a:solidFill>
                  <a:srgbClr val="FFFF00"/>
                </a:solidFill>
              </a:rPr>
              <a:t>1 Corinthians 14:27-28</a:t>
            </a:r>
          </a:p>
          <a:p>
            <a:r>
              <a:rPr lang="en-US" sz="2000" dirty="0">
                <a:solidFill>
                  <a:schemeClr val="bg1"/>
                </a:solidFill>
              </a:rPr>
              <a:t>If anyone speaks in a tongue, it should be by two or at the most three, and each in turn, and let one interpret;  but if there is no interpreter, let him keep silent in the church; and let him speak to himself and to God. </a:t>
            </a:r>
          </a:p>
        </p:txBody>
      </p:sp>
      <p:pic>
        <p:nvPicPr>
          <p:cNvPr id="9" name="Picture 4" descr="Master of Arts in Worship Studies - Church Plan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
            <a:ext cx="4419601" cy="20574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5760" y="5726491"/>
            <a:ext cx="4765560" cy="1154162"/>
          </a:xfrm>
          <a:prstGeom prst="rect">
            <a:avLst/>
          </a:prstGeom>
          <a:solidFill>
            <a:schemeClr val="tx2">
              <a:lumMod val="50000"/>
            </a:schemeClr>
          </a:solidFill>
          <a:ln>
            <a:solidFill>
              <a:schemeClr val="bg1"/>
            </a:solidFill>
          </a:ln>
        </p:spPr>
        <p:txBody>
          <a:bodyPr wrap="square" rtlCol="0">
            <a:spAutoFit/>
          </a:bodyPr>
          <a:lstStyle/>
          <a:p>
            <a:r>
              <a:rPr lang="en-US" sz="2500" b="1" dirty="0">
                <a:solidFill>
                  <a:srgbClr val="FFFF00"/>
                </a:solidFill>
              </a:rPr>
              <a:t>1 Cor. 14:40</a:t>
            </a:r>
          </a:p>
          <a:p>
            <a:r>
              <a:rPr lang="en-US" sz="2200" dirty="0">
                <a:solidFill>
                  <a:schemeClr val="bg1"/>
                </a:solidFill>
              </a:rPr>
              <a:t>But let all things be done properly and in an orderly manner. </a:t>
            </a:r>
          </a:p>
        </p:txBody>
      </p:sp>
      <p:sp>
        <p:nvSpPr>
          <p:cNvPr id="14" name="Rectangle 13"/>
          <p:cNvSpPr/>
          <p:nvPr/>
        </p:nvSpPr>
        <p:spPr>
          <a:xfrm>
            <a:off x="4825999" y="2300721"/>
            <a:ext cx="4216399" cy="3539430"/>
          </a:xfrm>
          <a:prstGeom prst="rect">
            <a:avLst/>
          </a:prstGeom>
          <a:solidFill>
            <a:schemeClr val="tx1"/>
          </a:solidFill>
        </p:spPr>
        <p:txBody>
          <a:bodyPr wrap="square">
            <a:spAutoFit/>
          </a:bodyPr>
          <a:lstStyle/>
          <a:p>
            <a:pPr>
              <a:buClr>
                <a:srgbClr val="FFFF00"/>
              </a:buClr>
            </a:pPr>
            <a:r>
              <a:rPr lang="en-US" sz="2400" b="1" dirty="0">
                <a:solidFill>
                  <a:srgbClr val="FFFF00"/>
                </a:solidFill>
              </a:rPr>
              <a:t>1 Corinthians 14:29-33</a:t>
            </a:r>
          </a:p>
          <a:p>
            <a:r>
              <a:rPr lang="en-US" sz="2000" dirty="0">
                <a:solidFill>
                  <a:schemeClr val="bg1"/>
                </a:solidFill>
              </a:rPr>
              <a:t>And let two or three prophets speak, and let the others pass judgment.  But if a revelation is made to another who is seated, let the first keep silent.  For you can all prophesy one by one, so that all may learn and all may be exhorted;  and the spirits of prophets are subject to prophets;  for God is not a God of confusion but of peace, as in all the churches of the saints. </a:t>
            </a:r>
          </a:p>
        </p:txBody>
      </p:sp>
      <p:sp>
        <p:nvSpPr>
          <p:cNvPr id="13" name="TextBox 12">
            <a:extLst>
              <a:ext uri="{FF2B5EF4-FFF2-40B4-BE49-F238E27FC236}">
                <a16:creationId xmlns:a16="http://schemas.microsoft.com/office/drawing/2014/main" id="{47F6433A-6F0E-44A0-9D2B-ADBBEE24BCE0}"/>
              </a:ext>
            </a:extLst>
          </p:cNvPr>
          <p:cNvSpPr txBox="1"/>
          <p:nvPr/>
        </p:nvSpPr>
        <p:spPr>
          <a:xfrm>
            <a:off x="4839928" y="187082"/>
            <a:ext cx="2057399" cy="1200329"/>
          </a:xfrm>
          <a:prstGeom prst="rect">
            <a:avLst/>
          </a:prstGeom>
          <a:noFill/>
        </p:spPr>
        <p:txBody>
          <a:bodyPr wrap="square" rtlCol="0">
            <a:spAutoFit/>
          </a:bodyPr>
          <a:lstStyle/>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Emotionally</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Electrifying</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Worship</a:t>
            </a:r>
          </a:p>
        </p:txBody>
      </p:sp>
    </p:spTree>
    <p:extLst>
      <p:ext uri="{BB962C8B-B14F-4D97-AF65-F5344CB8AC3E}">
        <p14:creationId xmlns:p14="http://schemas.microsoft.com/office/powerpoint/2010/main" val="679011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animBg="1"/>
      <p:bldP spid="1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4" name="Rectangle 3"/>
          <p:cNvSpPr/>
          <p:nvPr/>
        </p:nvSpPr>
        <p:spPr>
          <a:xfrm>
            <a:off x="-41160" y="2130058"/>
            <a:ext cx="4765560" cy="4766043"/>
          </a:xfrm>
          <a:prstGeom prst="rect">
            <a:avLst/>
          </a:prstGeom>
          <a:solidFill>
            <a:srgbClr val="0042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a:p>
        </p:txBody>
      </p:sp>
      <p:sp>
        <p:nvSpPr>
          <p:cNvPr id="2" name="TextBox 1"/>
          <p:cNvSpPr txBox="1"/>
          <p:nvPr/>
        </p:nvSpPr>
        <p:spPr>
          <a:xfrm>
            <a:off x="-15760" y="366979"/>
            <a:ext cx="4511560" cy="1323439"/>
          </a:xfrm>
          <a:prstGeom prst="rect">
            <a:avLst/>
          </a:prstGeom>
          <a:noFill/>
        </p:spPr>
        <p:txBody>
          <a:bodyPr wrap="square" rtlCol="0">
            <a:spAutoFit/>
          </a:bodyPr>
          <a:lstStyle/>
          <a:p>
            <a:pPr algn="ctr"/>
            <a:r>
              <a:rPr lang="en-US" sz="4000" b="1" i="1" dirty="0">
                <a:solidFill>
                  <a:schemeClr val="bg1"/>
                </a:solidFill>
                <a:effectLst>
                  <a:outerShdw blurRad="50800" dist="63500" dir="2700000" algn="tl" rotWithShape="0">
                    <a:prstClr val="black"/>
                  </a:outerShdw>
                </a:effectLst>
                <a:latin typeface="Cambria" panose="02040503050406030204" pitchFamily="18" charset="0"/>
              </a:rPr>
              <a:t>The Way It Was In Bible Times</a:t>
            </a:r>
          </a:p>
        </p:txBody>
      </p:sp>
      <p:sp>
        <p:nvSpPr>
          <p:cNvPr id="10" name="Rectangle 9"/>
          <p:cNvSpPr/>
          <p:nvPr/>
        </p:nvSpPr>
        <p:spPr>
          <a:xfrm>
            <a:off x="4724400" y="2091957"/>
            <a:ext cx="4419600"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41160" y="2091957"/>
            <a:ext cx="4765559" cy="2292935"/>
          </a:xfrm>
          <a:prstGeom prst="rect">
            <a:avLst/>
          </a:prstGeom>
          <a:solidFill>
            <a:srgbClr val="002E15"/>
          </a:solidFill>
          <a:ln>
            <a:solidFill>
              <a:schemeClr val="bg1"/>
            </a:solidFill>
          </a:ln>
        </p:spPr>
        <p:txBody>
          <a:bodyPr wrap="square" lIns="182880" tIns="91440" rIns="182880" rtlCol="0">
            <a:spAutoFit/>
          </a:bodyPr>
          <a:lstStyle/>
          <a:p>
            <a:r>
              <a:rPr lang="en-US" sz="3500" b="1" dirty="0">
                <a:solidFill>
                  <a:srgbClr val="FFFF00"/>
                </a:solidFill>
                <a:effectLst>
                  <a:outerShdw blurRad="50800" dist="63500" dir="2700000" algn="tl" rotWithShape="0">
                    <a:prstClr val="black"/>
                  </a:outerShdw>
                </a:effectLst>
              </a:rPr>
              <a:t>Did They Have  </a:t>
            </a:r>
          </a:p>
          <a:p>
            <a:r>
              <a:rPr lang="en-US" sz="3500" b="1" i="1" dirty="0">
                <a:solidFill>
                  <a:srgbClr val="FFFF00"/>
                </a:solidFill>
                <a:effectLst>
                  <a:outerShdw blurRad="50800" dist="63500" dir="2700000" algn="tl" rotWithShape="0">
                    <a:prstClr val="black"/>
                  </a:outerShdw>
                </a:effectLst>
              </a:rPr>
              <a:t>EMOTIONALLY ELECTRIFYING Worship?</a:t>
            </a:r>
            <a:r>
              <a:rPr lang="en-US" sz="2400" dirty="0">
                <a:solidFill>
                  <a:schemeClr val="bg1"/>
                </a:solidFill>
              </a:rPr>
              <a:t> </a:t>
            </a:r>
          </a:p>
        </p:txBody>
      </p:sp>
      <p:pic>
        <p:nvPicPr>
          <p:cNvPr id="9" name="Picture 4" descr="Master of Arts in Worship Studies - Church Plan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
            <a:ext cx="4419601" cy="20574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1161" y="5138619"/>
            <a:ext cx="4765560" cy="1692771"/>
          </a:xfrm>
          <a:prstGeom prst="rect">
            <a:avLst/>
          </a:prstGeom>
          <a:solidFill>
            <a:schemeClr val="tx2">
              <a:lumMod val="50000"/>
            </a:schemeClr>
          </a:solidFill>
          <a:ln>
            <a:solidFill>
              <a:schemeClr val="bg1"/>
            </a:solidFill>
          </a:ln>
        </p:spPr>
        <p:txBody>
          <a:bodyPr wrap="square" rtlCol="0">
            <a:spAutoFit/>
          </a:bodyPr>
          <a:lstStyle/>
          <a:p>
            <a:r>
              <a:rPr lang="en-US" sz="2600" dirty="0">
                <a:solidFill>
                  <a:schemeClr val="bg1"/>
                </a:solidFill>
              </a:rPr>
              <a:t>Nowhere can we read in the Bible where people state that their worship was emotionally electrifying.</a:t>
            </a:r>
          </a:p>
        </p:txBody>
      </p:sp>
      <p:sp>
        <p:nvSpPr>
          <p:cNvPr id="14" name="Rectangle 13"/>
          <p:cNvSpPr/>
          <p:nvPr/>
        </p:nvSpPr>
        <p:spPr>
          <a:xfrm>
            <a:off x="4826000" y="2238150"/>
            <a:ext cx="4216399" cy="2492990"/>
          </a:xfrm>
          <a:prstGeom prst="rect">
            <a:avLst/>
          </a:prstGeom>
          <a:solidFill>
            <a:schemeClr val="tx1"/>
          </a:solidFill>
        </p:spPr>
        <p:txBody>
          <a:bodyPr wrap="square">
            <a:spAutoFit/>
          </a:bodyPr>
          <a:lstStyle/>
          <a:p>
            <a:pPr>
              <a:buClr>
                <a:srgbClr val="FFFF00"/>
              </a:buClr>
            </a:pPr>
            <a:r>
              <a:rPr lang="en-US" sz="2400" b="1" dirty="0">
                <a:solidFill>
                  <a:srgbClr val="FFFF00"/>
                </a:solidFill>
              </a:rPr>
              <a:t>1 Samuel 13:12</a:t>
            </a:r>
          </a:p>
          <a:p>
            <a:r>
              <a:rPr lang="en-US" sz="2200" dirty="0">
                <a:solidFill>
                  <a:schemeClr val="bg1"/>
                </a:solidFill>
              </a:rPr>
              <a:t>Then I said, 'The Philistines will now come down on me at </a:t>
            </a:r>
            <a:r>
              <a:rPr lang="en-US" sz="2200" dirty="0" err="1">
                <a:solidFill>
                  <a:schemeClr val="bg1"/>
                </a:solidFill>
              </a:rPr>
              <a:t>Gilgal</a:t>
            </a:r>
            <a:r>
              <a:rPr lang="en-US" sz="2200" dirty="0">
                <a:solidFill>
                  <a:schemeClr val="bg1"/>
                </a:solidFill>
              </a:rPr>
              <a:t>, and I have not made supplication to the Lord.' Therefore I felt </a:t>
            </a:r>
            <a:r>
              <a:rPr lang="en-US" sz="2200" dirty="0">
                <a:solidFill>
                  <a:srgbClr val="00B0F0"/>
                </a:solidFill>
              </a:rPr>
              <a:t>compelled</a:t>
            </a:r>
            <a:r>
              <a:rPr lang="en-US" sz="2200" dirty="0">
                <a:solidFill>
                  <a:schemeClr val="bg1"/>
                </a:solidFill>
              </a:rPr>
              <a:t>, and offered a burnt offering." </a:t>
            </a:r>
          </a:p>
        </p:txBody>
      </p:sp>
      <p:sp>
        <p:nvSpPr>
          <p:cNvPr id="16" name="Rectangle 15"/>
          <p:cNvSpPr/>
          <p:nvPr/>
        </p:nvSpPr>
        <p:spPr>
          <a:xfrm>
            <a:off x="4826000" y="2238150"/>
            <a:ext cx="4216399" cy="3170099"/>
          </a:xfrm>
          <a:prstGeom prst="rect">
            <a:avLst/>
          </a:prstGeom>
          <a:solidFill>
            <a:schemeClr val="tx1"/>
          </a:solidFill>
        </p:spPr>
        <p:txBody>
          <a:bodyPr wrap="square">
            <a:spAutoFit/>
          </a:bodyPr>
          <a:lstStyle/>
          <a:p>
            <a:pPr>
              <a:buClr>
                <a:srgbClr val="FFFF00"/>
              </a:buClr>
            </a:pPr>
            <a:r>
              <a:rPr lang="en-US" sz="2400" b="1" dirty="0">
                <a:solidFill>
                  <a:srgbClr val="FFFF00"/>
                </a:solidFill>
              </a:rPr>
              <a:t>Deuteronomy 4:19</a:t>
            </a:r>
          </a:p>
          <a:p>
            <a:r>
              <a:rPr lang="en-US" sz="2200" dirty="0">
                <a:solidFill>
                  <a:schemeClr val="bg1"/>
                </a:solidFill>
              </a:rPr>
              <a:t>And take heed, lest you lift your eyes to heaven, and when you see the sun, the moon, and the stars, all the host of heaven, you </a:t>
            </a:r>
            <a:r>
              <a:rPr lang="en-US" sz="2200" dirty="0">
                <a:solidFill>
                  <a:srgbClr val="00B0F0"/>
                </a:solidFill>
              </a:rPr>
              <a:t>feel driven to worship </a:t>
            </a:r>
            <a:r>
              <a:rPr lang="en-US" sz="2200" dirty="0">
                <a:solidFill>
                  <a:schemeClr val="bg1"/>
                </a:solidFill>
              </a:rPr>
              <a:t>them and serve them, which the Lord your God has given to all the peoples under the whole heaven as a heritage. </a:t>
            </a:r>
          </a:p>
        </p:txBody>
      </p:sp>
      <p:sp>
        <p:nvSpPr>
          <p:cNvPr id="3" name="Rectangle 2"/>
          <p:cNvSpPr/>
          <p:nvPr/>
        </p:nvSpPr>
        <p:spPr>
          <a:xfrm>
            <a:off x="4826000" y="5840790"/>
            <a:ext cx="4318000" cy="9906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dirty="0">
                <a:solidFill>
                  <a:srgbClr val="FF0000"/>
                </a:solidFill>
                <a:effectLst>
                  <a:outerShdw blurRad="50800" dist="63500" dir="2700000" algn="tl" rotWithShape="0">
                    <a:prstClr val="black"/>
                  </a:outerShdw>
                </a:effectLst>
              </a:rPr>
              <a:t>In the Bible, worship is about </a:t>
            </a:r>
            <a:r>
              <a:rPr lang="en-US" sz="2700" i="1" dirty="0">
                <a:solidFill>
                  <a:srgbClr val="FF0000"/>
                </a:solidFill>
                <a:effectLst>
                  <a:outerShdw blurRad="50800" dist="63500" dir="2700000" algn="tl" rotWithShape="0">
                    <a:prstClr val="black"/>
                  </a:outerShdw>
                </a:effectLst>
              </a:rPr>
              <a:t>FAITH – Not feelings!</a:t>
            </a:r>
            <a:endParaRPr lang="en-US" sz="2700" dirty="0">
              <a:solidFill>
                <a:srgbClr val="FF0000"/>
              </a:solidFill>
              <a:effectLst>
                <a:outerShdw blurRad="50800" dist="63500" dir="2700000" algn="tl" rotWithShape="0">
                  <a:prstClr val="black"/>
                </a:outerShdw>
              </a:effectLst>
            </a:endParaRPr>
          </a:p>
        </p:txBody>
      </p:sp>
      <p:sp>
        <p:nvSpPr>
          <p:cNvPr id="12" name="TextBox 11">
            <a:extLst>
              <a:ext uri="{FF2B5EF4-FFF2-40B4-BE49-F238E27FC236}">
                <a16:creationId xmlns:a16="http://schemas.microsoft.com/office/drawing/2014/main" id="{46E144E8-13DF-45C4-8626-680602D3E95A}"/>
              </a:ext>
            </a:extLst>
          </p:cNvPr>
          <p:cNvSpPr txBox="1"/>
          <p:nvPr/>
        </p:nvSpPr>
        <p:spPr>
          <a:xfrm>
            <a:off x="4839928" y="187082"/>
            <a:ext cx="2057399" cy="1200329"/>
          </a:xfrm>
          <a:prstGeom prst="rect">
            <a:avLst/>
          </a:prstGeom>
          <a:noFill/>
        </p:spPr>
        <p:txBody>
          <a:bodyPr wrap="square" rtlCol="0">
            <a:spAutoFit/>
          </a:bodyPr>
          <a:lstStyle/>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Emotionally</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Electrifying</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Worship</a:t>
            </a:r>
          </a:p>
        </p:txBody>
      </p:sp>
    </p:spTree>
    <p:extLst>
      <p:ext uri="{BB962C8B-B14F-4D97-AF65-F5344CB8AC3E}">
        <p14:creationId xmlns:p14="http://schemas.microsoft.com/office/powerpoint/2010/main" val="325195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 grpId="0" animBg="1"/>
      <p:bldP spid="14" grpId="0" animBg="1"/>
      <p:bldP spid="16"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4" name="Rectangle 3"/>
          <p:cNvSpPr/>
          <p:nvPr/>
        </p:nvSpPr>
        <p:spPr>
          <a:xfrm>
            <a:off x="-41160" y="2057400"/>
            <a:ext cx="4765560" cy="4766043"/>
          </a:xfrm>
          <a:prstGeom prst="rect">
            <a:avLst/>
          </a:prstGeom>
          <a:solidFill>
            <a:srgbClr val="0042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r>
              <a:rPr lang="en-US" sz="2400" b="1" dirty="0">
                <a:solidFill>
                  <a:srgbClr val="FFFF00"/>
                </a:solidFill>
              </a:rPr>
              <a:t>Ephesians 5:15-21</a:t>
            </a:r>
          </a:p>
          <a:p>
            <a:pPr algn="ctr"/>
            <a:r>
              <a:rPr lang="en-US" sz="2000" b="1" dirty="0">
                <a:solidFill>
                  <a:srgbClr val="00B0F0"/>
                </a:solidFill>
              </a:rPr>
              <a:t>15</a:t>
            </a:r>
            <a:r>
              <a:rPr lang="en-US" sz="2000" dirty="0"/>
              <a:t>) </a:t>
            </a:r>
            <a:r>
              <a:rPr lang="en-US" sz="2000" b="1" dirty="0">
                <a:solidFill>
                  <a:schemeClr val="bg1"/>
                </a:solidFill>
              </a:rPr>
              <a:t>Therefore be careful how you walk</a:t>
            </a:r>
            <a:r>
              <a:rPr lang="en-US" sz="2000" dirty="0"/>
              <a:t>, not as unwise men, but as wise, </a:t>
            </a:r>
            <a:r>
              <a:rPr lang="en-US" sz="2000" b="1" dirty="0">
                <a:solidFill>
                  <a:srgbClr val="00B0F0"/>
                </a:solidFill>
              </a:rPr>
              <a:t>16</a:t>
            </a:r>
            <a:r>
              <a:rPr lang="en-US" sz="2000" dirty="0"/>
              <a:t>) making the most of your time, because the days are evil. </a:t>
            </a:r>
            <a:r>
              <a:rPr lang="en-US" sz="2000" b="1" dirty="0">
                <a:solidFill>
                  <a:srgbClr val="00B0F0"/>
                </a:solidFill>
              </a:rPr>
              <a:t>17</a:t>
            </a:r>
            <a:r>
              <a:rPr lang="en-US" sz="2000" dirty="0">
                <a:solidFill>
                  <a:srgbClr val="00B0F0"/>
                </a:solidFill>
              </a:rPr>
              <a:t>)</a:t>
            </a:r>
            <a:r>
              <a:rPr lang="en-US" sz="2000" dirty="0"/>
              <a:t> So then do not be foolish, but understand what the will of the Lord is.    </a:t>
            </a:r>
            <a:r>
              <a:rPr lang="en-US" sz="2000" b="1" dirty="0">
                <a:solidFill>
                  <a:srgbClr val="00B0F0"/>
                </a:solidFill>
              </a:rPr>
              <a:t>18)</a:t>
            </a:r>
            <a:r>
              <a:rPr lang="en-US" sz="2000" dirty="0"/>
              <a:t> And do not get drunk with wine, for that is dissipation, but be filled with the Spirit, </a:t>
            </a:r>
            <a:r>
              <a:rPr lang="en-US" sz="2000" b="1" dirty="0">
                <a:solidFill>
                  <a:srgbClr val="00B0F0"/>
                </a:solidFill>
              </a:rPr>
              <a:t>19</a:t>
            </a:r>
            <a:r>
              <a:rPr lang="en-US" sz="2000" dirty="0"/>
              <a:t>) speaking to one another in psalms and hymns and spiritual songs, singing and making melody with your heart to the Lord; </a:t>
            </a:r>
            <a:r>
              <a:rPr lang="en-US" sz="2000" b="1" dirty="0">
                <a:solidFill>
                  <a:srgbClr val="00B0F0"/>
                </a:solidFill>
              </a:rPr>
              <a:t>20)</a:t>
            </a:r>
            <a:r>
              <a:rPr lang="en-US" sz="2000" dirty="0"/>
              <a:t> always giving thanks for all things in the name of our Lord Jesus Christ to God, even the Father; </a:t>
            </a:r>
            <a:r>
              <a:rPr lang="en-US" sz="2000" b="1" dirty="0">
                <a:solidFill>
                  <a:srgbClr val="00B0F0"/>
                </a:solidFill>
              </a:rPr>
              <a:t>21</a:t>
            </a:r>
            <a:r>
              <a:rPr lang="en-US" sz="2000" dirty="0"/>
              <a:t>) and be subject to one another in the fear of Christ. </a:t>
            </a:r>
          </a:p>
        </p:txBody>
      </p:sp>
      <p:sp>
        <p:nvSpPr>
          <p:cNvPr id="2" name="TextBox 1"/>
          <p:cNvSpPr txBox="1"/>
          <p:nvPr/>
        </p:nvSpPr>
        <p:spPr>
          <a:xfrm>
            <a:off x="85840" y="67268"/>
            <a:ext cx="4511560" cy="707886"/>
          </a:xfrm>
          <a:prstGeom prst="rect">
            <a:avLst/>
          </a:prstGeom>
          <a:noFill/>
        </p:spPr>
        <p:txBody>
          <a:bodyPr wrap="square" rtlCol="0">
            <a:spAutoFit/>
          </a:bodyPr>
          <a:lstStyle/>
          <a:p>
            <a:pPr algn="ctr"/>
            <a:r>
              <a:rPr lang="en-US" sz="4000" b="1" i="1" dirty="0">
                <a:solidFill>
                  <a:schemeClr val="bg1"/>
                </a:solidFill>
                <a:effectLst>
                  <a:outerShdw blurRad="50800" dist="63500" dir="2700000" algn="tl" rotWithShape="0">
                    <a:prstClr val="black"/>
                  </a:outerShdw>
                </a:effectLst>
                <a:latin typeface="Cambria" panose="02040503050406030204" pitchFamily="18" charset="0"/>
              </a:rPr>
              <a:t>What God Explains</a:t>
            </a:r>
          </a:p>
        </p:txBody>
      </p:sp>
      <p:sp>
        <p:nvSpPr>
          <p:cNvPr id="10" name="Rectangle 9"/>
          <p:cNvSpPr/>
          <p:nvPr/>
        </p:nvSpPr>
        <p:spPr>
          <a:xfrm>
            <a:off x="4724400" y="2091957"/>
            <a:ext cx="4419600"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41159" y="775154"/>
            <a:ext cx="4765559" cy="1215717"/>
          </a:xfrm>
          <a:prstGeom prst="rect">
            <a:avLst/>
          </a:prstGeom>
          <a:solidFill>
            <a:srgbClr val="002E15"/>
          </a:solidFill>
          <a:ln>
            <a:solidFill>
              <a:schemeClr val="bg1"/>
            </a:solidFill>
          </a:ln>
        </p:spPr>
        <p:txBody>
          <a:bodyPr wrap="square" lIns="182880" tIns="91440" rIns="182880" rtlCol="0">
            <a:spAutoFit/>
          </a:bodyPr>
          <a:lstStyle/>
          <a:p>
            <a:pPr algn="ctr"/>
            <a:r>
              <a:rPr lang="en-US" sz="3500" b="1" dirty="0">
                <a:solidFill>
                  <a:srgbClr val="FFFF00"/>
                </a:solidFill>
                <a:effectLst>
                  <a:outerShdw blurRad="50800" dist="63500" dir="2700000" algn="tl" rotWithShape="0">
                    <a:prstClr val="black"/>
                  </a:outerShdw>
                </a:effectLst>
              </a:rPr>
              <a:t>Be Personally Circumspect</a:t>
            </a:r>
            <a:endParaRPr lang="en-US" sz="2400" dirty="0">
              <a:solidFill>
                <a:schemeClr val="bg1"/>
              </a:solidFill>
            </a:endParaRPr>
          </a:p>
        </p:txBody>
      </p:sp>
      <p:pic>
        <p:nvPicPr>
          <p:cNvPr id="9" name="Picture 4" descr="Master of Arts in Worship Studies - Church Plan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
            <a:ext cx="4419601" cy="205740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826000" y="2238150"/>
            <a:ext cx="4216399" cy="2492990"/>
          </a:xfrm>
          <a:prstGeom prst="rect">
            <a:avLst/>
          </a:prstGeom>
          <a:solidFill>
            <a:schemeClr val="tx1"/>
          </a:solidFill>
        </p:spPr>
        <p:txBody>
          <a:bodyPr wrap="square">
            <a:spAutoFit/>
          </a:bodyPr>
          <a:lstStyle/>
          <a:p>
            <a:pPr algn="ctr"/>
            <a:r>
              <a:rPr lang="en-US" sz="2600" dirty="0">
                <a:solidFill>
                  <a:schemeClr val="bg1"/>
                </a:solidFill>
              </a:rPr>
              <a:t>Because we face distractions in worship, we want something that will force us to pay attention.  God however says we must be on our guard and pay attention. </a:t>
            </a:r>
          </a:p>
        </p:txBody>
      </p:sp>
      <p:sp>
        <p:nvSpPr>
          <p:cNvPr id="6" name="Rectangle 5"/>
          <p:cNvSpPr/>
          <p:nvPr/>
        </p:nvSpPr>
        <p:spPr>
          <a:xfrm>
            <a:off x="360420" y="3064398"/>
            <a:ext cx="3962400" cy="3333484"/>
          </a:xfrm>
          <a:prstGeom prst="rect">
            <a:avLst/>
          </a:prstGeom>
          <a:solidFill>
            <a:srgbClr val="4823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2400" dirty="0"/>
          </a:p>
          <a:p>
            <a:pPr algn="ctr"/>
            <a:r>
              <a:rPr lang="en-US" sz="2400" dirty="0"/>
              <a:t>“…be careful how you walk...” The KJV says to </a:t>
            </a:r>
            <a:r>
              <a:rPr lang="en-US" sz="2400" i="1" dirty="0"/>
              <a:t>“walk circumspectly”  which means to look (“</a:t>
            </a:r>
            <a:r>
              <a:rPr lang="en-US" sz="2400" i="1" dirty="0" err="1"/>
              <a:t>Spect</a:t>
            </a:r>
            <a:r>
              <a:rPr lang="en-US" sz="2400" i="1" dirty="0"/>
              <a:t>,” like spectacles) around. (“</a:t>
            </a:r>
            <a:r>
              <a:rPr lang="en-US" sz="2400" i="1" dirty="0" err="1"/>
              <a:t>Circum</a:t>
            </a:r>
            <a:r>
              <a:rPr lang="en-US" sz="2400" i="1" dirty="0"/>
              <a:t>,” like circumference).  In other words, in worship we need to pay attention.</a:t>
            </a:r>
          </a:p>
          <a:p>
            <a:pPr algn="ctr"/>
            <a:endParaRPr lang="en-US" sz="2400" dirty="0"/>
          </a:p>
        </p:txBody>
      </p:sp>
      <p:sp>
        <p:nvSpPr>
          <p:cNvPr id="12" name="TextBox 11">
            <a:extLst>
              <a:ext uri="{FF2B5EF4-FFF2-40B4-BE49-F238E27FC236}">
                <a16:creationId xmlns:a16="http://schemas.microsoft.com/office/drawing/2014/main" id="{180EA559-FAD6-4BFF-89B5-DACC1AC001ED}"/>
              </a:ext>
            </a:extLst>
          </p:cNvPr>
          <p:cNvSpPr txBox="1"/>
          <p:nvPr/>
        </p:nvSpPr>
        <p:spPr>
          <a:xfrm>
            <a:off x="4839928" y="187082"/>
            <a:ext cx="2057399" cy="1200329"/>
          </a:xfrm>
          <a:prstGeom prst="rect">
            <a:avLst/>
          </a:prstGeom>
          <a:noFill/>
        </p:spPr>
        <p:txBody>
          <a:bodyPr wrap="square" rtlCol="0">
            <a:spAutoFit/>
          </a:bodyPr>
          <a:lstStyle/>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Emotionally</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Electrifying</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Worship</a:t>
            </a:r>
          </a:p>
        </p:txBody>
      </p:sp>
    </p:spTree>
    <p:extLst>
      <p:ext uri="{BB962C8B-B14F-4D97-AF65-F5344CB8AC3E}">
        <p14:creationId xmlns:p14="http://schemas.microsoft.com/office/powerpoint/2010/main" val="119393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4" name="Rectangle 3"/>
          <p:cNvSpPr/>
          <p:nvPr/>
        </p:nvSpPr>
        <p:spPr>
          <a:xfrm>
            <a:off x="-41160" y="2057400"/>
            <a:ext cx="4765560" cy="4766043"/>
          </a:xfrm>
          <a:prstGeom prst="rect">
            <a:avLst/>
          </a:prstGeom>
          <a:solidFill>
            <a:srgbClr val="0042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r>
              <a:rPr lang="en-US" sz="2400" b="1" dirty="0">
                <a:solidFill>
                  <a:srgbClr val="FFFF00"/>
                </a:solidFill>
              </a:rPr>
              <a:t>Ephesians 5:15-21</a:t>
            </a:r>
          </a:p>
          <a:p>
            <a:pPr algn="ctr"/>
            <a:r>
              <a:rPr lang="en-US" sz="2000" b="1" dirty="0">
                <a:solidFill>
                  <a:srgbClr val="00B0F0"/>
                </a:solidFill>
              </a:rPr>
              <a:t>15</a:t>
            </a:r>
            <a:r>
              <a:rPr lang="en-US" sz="2000" dirty="0"/>
              <a:t>) Therefore be careful how you walk, not as unwise men, but as wise, </a:t>
            </a:r>
            <a:r>
              <a:rPr lang="en-US" sz="2000" b="1" dirty="0">
                <a:solidFill>
                  <a:srgbClr val="00B0F0"/>
                </a:solidFill>
              </a:rPr>
              <a:t>16</a:t>
            </a:r>
            <a:r>
              <a:rPr lang="en-US" sz="2000" dirty="0"/>
              <a:t>) making the most of your time, because the days are evil. </a:t>
            </a:r>
            <a:r>
              <a:rPr lang="en-US" sz="2000" b="1" dirty="0">
                <a:solidFill>
                  <a:srgbClr val="00B0F0"/>
                </a:solidFill>
              </a:rPr>
              <a:t>17</a:t>
            </a:r>
            <a:r>
              <a:rPr lang="en-US" sz="2000" dirty="0">
                <a:solidFill>
                  <a:srgbClr val="00B0F0"/>
                </a:solidFill>
              </a:rPr>
              <a:t>)</a:t>
            </a:r>
            <a:r>
              <a:rPr lang="en-US" sz="2000" dirty="0"/>
              <a:t> So then do not be foolish, but understand what the will of the Lord is.    </a:t>
            </a:r>
            <a:r>
              <a:rPr lang="en-US" sz="2000" b="1" dirty="0">
                <a:solidFill>
                  <a:srgbClr val="00B0F0"/>
                </a:solidFill>
              </a:rPr>
              <a:t>18</a:t>
            </a:r>
            <a:r>
              <a:rPr lang="en-US" sz="2000" b="1" u="sng" dirty="0">
                <a:solidFill>
                  <a:srgbClr val="00B0F0"/>
                </a:solidFill>
              </a:rPr>
              <a:t>)</a:t>
            </a:r>
            <a:r>
              <a:rPr lang="en-US" sz="2000" b="1" u="sng" dirty="0"/>
              <a:t> </a:t>
            </a:r>
            <a:r>
              <a:rPr lang="en-US" sz="2000" b="1" u="sng" dirty="0">
                <a:solidFill>
                  <a:schemeClr val="tx1"/>
                </a:solidFill>
              </a:rPr>
              <a:t>And do not get drunk with wine, for that is dissipation, but be filled with the Spirit</a:t>
            </a:r>
            <a:r>
              <a:rPr lang="en-US" sz="2000" b="1" u="sng" dirty="0"/>
              <a:t>, </a:t>
            </a:r>
            <a:r>
              <a:rPr lang="en-US" sz="2000" b="1" dirty="0">
                <a:solidFill>
                  <a:srgbClr val="00B0F0"/>
                </a:solidFill>
              </a:rPr>
              <a:t>19</a:t>
            </a:r>
            <a:r>
              <a:rPr lang="en-US" sz="2000" dirty="0"/>
              <a:t>) speaking to one another in psalms and hymns and spiritual songs, singing and making melody with your heart to the Lord; </a:t>
            </a:r>
            <a:r>
              <a:rPr lang="en-US" sz="2000" b="1" dirty="0">
                <a:solidFill>
                  <a:srgbClr val="00B0F0"/>
                </a:solidFill>
              </a:rPr>
              <a:t>20)</a:t>
            </a:r>
            <a:r>
              <a:rPr lang="en-US" sz="2000" dirty="0"/>
              <a:t> always giving thanks for all things in the name of our Lord Jesus Christ to God, even the Father; </a:t>
            </a:r>
            <a:r>
              <a:rPr lang="en-US" sz="2000" b="1" dirty="0">
                <a:solidFill>
                  <a:srgbClr val="00B0F0"/>
                </a:solidFill>
              </a:rPr>
              <a:t>21</a:t>
            </a:r>
            <a:r>
              <a:rPr lang="en-US" sz="2000" dirty="0"/>
              <a:t>) and be subject to one another in the fear of Christ. </a:t>
            </a:r>
          </a:p>
        </p:txBody>
      </p:sp>
      <p:sp>
        <p:nvSpPr>
          <p:cNvPr id="2" name="TextBox 1"/>
          <p:cNvSpPr txBox="1"/>
          <p:nvPr/>
        </p:nvSpPr>
        <p:spPr>
          <a:xfrm>
            <a:off x="85840" y="67268"/>
            <a:ext cx="4511560" cy="707886"/>
          </a:xfrm>
          <a:prstGeom prst="rect">
            <a:avLst/>
          </a:prstGeom>
          <a:noFill/>
        </p:spPr>
        <p:txBody>
          <a:bodyPr wrap="square" rtlCol="0">
            <a:spAutoFit/>
          </a:bodyPr>
          <a:lstStyle/>
          <a:p>
            <a:pPr algn="ctr"/>
            <a:r>
              <a:rPr lang="en-US" sz="4000" b="1" i="1" dirty="0">
                <a:solidFill>
                  <a:schemeClr val="bg1"/>
                </a:solidFill>
                <a:effectLst>
                  <a:outerShdw blurRad="50800" dist="63500" dir="2700000" algn="tl" rotWithShape="0">
                    <a:prstClr val="black"/>
                  </a:outerShdw>
                </a:effectLst>
                <a:latin typeface="Cambria" panose="02040503050406030204" pitchFamily="18" charset="0"/>
              </a:rPr>
              <a:t>What God Explains</a:t>
            </a:r>
          </a:p>
        </p:txBody>
      </p:sp>
      <p:sp>
        <p:nvSpPr>
          <p:cNvPr id="10" name="Rectangle 9"/>
          <p:cNvSpPr/>
          <p:nvPr/>
        </p:nvSpPr>
        <p:spPr>
          <a:xfrm>
            <a:off x="4686301" y="2091957"/>
            <a:ext cx="4419600"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p>
        </p:txBody>
      </p:sp>
      <p:sp>
        <p:nvSpPr>
          <p:cNvPr id="15" name="TextBox 14"/>
          <p:cNvSpPr txBox="1"/>
          <p:nvPr/>
        </p:nvSpPr>
        <p:spPr>
          <a:xfrm>
            <a:off x="-41159" y="775154"/>
            <a:ext cx="4765559" cy="677108"/>
          </a:xfrm>
          <a:prstGeom prst="rect">
            <a:avLst/>
          </a:prstGeom>
          <a:solidFill>
            <a:srgbClr val="002E15"/>
          </a:solidFill>
          <a:ln>
            <a:solidFill>
              <a:schemeClr val="bg1"/>
            </a:solidFill>
          </a:ln>
        </p:spPr>
        <p:txBody>
          <a:bodyPr wrap="square" lIns="182880" tIns="91440" rIns="182880" rtlCol="0">
            <a:spAutoFit/>
          </a:bodyPr>
          <a:lstStyle/>
          <a:p>
            <a:pPr algn="ctr"/>
            <a:r>
              <a:rPr lang="en-US" sz="3500" b="1" dirty="0">
                <a:solidFill>
                  <a:srgbClr val="FFFF00"/>
                </a:solidFill>
                <a:effectLst>
                  <a:outerShdw blurRad="50800" dist="63500" dir="2700000" algn="tl" rotWithShape="0">
                    <a:prstClr val="black"/>
                  </a:outerShdw>
                </a:effectLst>
              </a:rPr>
              <a:t>Be Word Governed </a:t>
            </a:r>
            <a:endParaRPr lang="en-US" sz="2400" dirty="0">
              <a:solidFill>
                <a:schemeClr val="bg1"/>
              </a:solidFill>
            </a:endParaRPr>
          </a:p>
        </p:txBody>
      </p:sp>
      <p:pic>
        <p:nvPicPr>
          <p:cNvPr id="9" name="Picture 4" descr="Master of Arts in Worship Studies - Church Plan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
            <a:ext cx="4419601" cy="205740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724401" y="2091957"/>
            <a:ext cx="4419600" cy="892552"/>
          </a:xfrm>
          <a:prstGeom prst="rect">
            <a:avLst/>
          </a:prstGeom>
          <a:solidFill>
            <a:srgbClr val="002060"/>
          </a:solidFill>
          <a:ln>
            <a:solidFill>
              <a:schemeClr val="bg1"/>
            </a:solidFill>
          </a:ln>
        </p:spPr>
        <p:txBody>
          <a:bodyPr wrap="square">
            <a:spAutoFit/>
          </a:bodyPr>
          <a:lstStyle/>
          <a:p>
            <a:pPr algn="ctr"/>
            <a:r>
              <a:rPr lang="en-US" sz="2600" dirty="0">
                <a:solidFill>
                  <a:schemeClr val="bg1"/>
                </a:solidFill>
              </a:rPr>
              <a:t>How do we go about being </a:t>
            </a:r>
            <a:r>
              <a:rPr lang="en-US" sz="2600" i="1" dirty="0">
                <a:solidFill>
                  <a:schemeClr val="bg1"/>
                </a:solidFill>
              </a:rPr>
              <a:t>filled with the Spirit?</a:t>
            </a:r>
            <a:endParaRPr lang="en-US" sz="2600" dirty="0">
              <a:solidFill>
                <a:schemeClr val="bg1"/>
              </a:solidFill>
            </a:endParaRPr>
          </a:p>
        </p:txBody>
      </p:sp>
      <p:sp>
        <p:nvSpPr>
          <p:cNvPr id="3" name="TextBox 2"/>
          <p:cNvSpPr txBox="1"/>
          <p:nvPr/>
        </p:nvSpPr>
        <p:spPr>
          <a:xfrm>
            <a:off x="4914901" y="3137412"/>
            <a:ext cx="4038600" cy="1046440"/>
          </a:xfrm>
          <a:prstGeom prst="rect">
            <a:avLst/>
          </a:prstGeom>
          <a:noFill/>
        </p:spPr>
        <p:txBody>
          <a:bodyPr wrap="square" rtlCol="0">
            <a:spAutoFit/>
          </a:bodyPr>
          <a:lstStyle/>
          <a:p>
            <a:r>
              <a:rPr lang="en-US" sz="2200" b="1" dirty="0">
                <a:solidFill>
                  <a:srgbClr val="00B0F0"/>
                </a:solidFill>
              </a:rPr>
              <a:t>17</a:t>
            </a:r>
            <a:r>
              <a:rPr lang="en-US" sz="2200" dirty="0">
                <a:solidFill>
                  <a:srgbClr val="00B0F0"/>
                </a:solidFill>
              </a:rPr>
              <a:t>)</a:t>
            </a:r>
            <a:r>
              <a:rPr lang="en-US" sz="2200" dirty="0"/>
              <a:t> </a:t>
            </a:r>
            <a:r>
              <a:rPr lang="en-US" sz="2000" dirty="0">
                <a:solidFill>
                  <a:schemeClr val="bg1"/>
                </a:solidFill>
              </a:rPr>
              <a:t>So then do not be foolish, but understand what the will of the Lord is – be filled with the spirit.</a:t>
            </a:r>
            <a:endParaRPr lang="en-US" sz="2200" dirty="0">
              <a:solidFill>
                <a:schemeClr val="bg1"/>
              </a:solidFill>
            </a:endParaRPr>
          </a:p>
        </p:txBody>
      </p:sp>
      <p:sp>
        <p:nvSpPr>
          <p:cNvPr id="11" name="TextBox 10"/>
          <p:cNvSpPr txBox="1"/>
          <p:nvPr/>
        </p:nvSpPr>
        <p:spPr>
          <a:xfrm>
            <a:off x="4876801" y="4492256"/>
            <a:ext cx="4038600" cy="2277547"/>
          </a:xfrm>
          <a:prstGeom prst="rect">
            <a:avLst/>
          </a:prstGeom>
          <a:noFill/>
        </p:spPr>
        <p:txBody>
          <a:bodyPr wrap="square" rtlCol="0">
            <a:spAutoFit/>
          </a:bodyPr>
          <a:lstStyle/>
          <a:p>
            <a:r>
              <a:rPr lang="en-US" sz="2200" b="1" dirty="0">
                <a:solidFill>
                  <a:srgbClr val="FFFF00"/>
                </a:solidFill>
              </a:rPr>
              <a:t>Colossians 3:16</a:t>
            </a:r>
          </a:p>
          <a:p>
            <a:r>
              <a:rPr lang="en-US" sz="2000" dirty="0">
                <a:solidFill>
                  <a:schemeClr val="bg1"/>
                </a:solidFill>
              </a:rPr>
              <a:t>Let the word of Christ richly dwell within you, with all wisdom teaching and admonishing one another with psalms and hymns and spiritual songs, singing with thankfulness in your hearts to God. </a:t>
            </a:r>
            <a:endParaRPr lang="en-US" sz="2200" dirty="0">
              <a:solidFill>
                <a:schemeClr val="bg1"/>
              </a:solidFill>
            </a:endParaRPr>
          </a:p>
        </p:txBody>
      </p:sp>
      <p:sp>
        <p:nvSpPr>
          <p:cNvPr id="12" name="TextBox 11"/>
          <p:cNvSpPr txBox="1"/>
          <p:nvPr/>
        </p:nvSpPr>
        <p:spPr>
          <a:xfrm>
            <a:off x="4914901" y="4519724"/>
            <a:ext cx="4038600" cy="2277547"/>
          </a:xfrm>
          <a:prstGeom prst="rect">
            <a:avLst/>
          </a:prstGeom>
          <a:solidFill>
            <a:schemeClr val="tx1"/>
          </a:solidFill>
        </p:spPr>
        <p:txBody>
          <a:bodyPr wrap="square" rtlCol="0">
            <a:spAutoFit/>
          </a:bodyPr>
          <a:lstStyle/>
          <a:p>
            <a:r>
              <a:rPr lang="en-US" sz="2200" b="1" dirty="0">
                <a:solidFill>
                  <a:srgbClr val="FFFF00"/>
                </a:solidFill>
              </a:rPr>
              <a:t>Colossians 3:17</a:t>
            </a:r>
          </a:p>
          <a:p>
            <a:r>
              <a:rPr lang="en-US" sz="2000" dirty="0">
                <a:solidFill>
                  <a:schemeClr val="bg1"/>
                </a:solidFill>
              </a:rPr>
              <a:t>And whatever you do in word or deed, do all in the name of the Lord Jesus, giving thanks through Him to God the Father. </a:t>
            </a:r>
          </a:p>
          <a:p>
            <a:endParaRPr lang="en-US" sz="2000" dirty="0">
              <a:solidFill>
                <a:schemeClr val="bg1"/>
              </a:solidFill>
            </a:endParaRPr>
          </a:p>
          <a:p>
            <a:endParaRPr lang="en-US" sz="2000" dirty="0">
              <a:solidFill>
                <a:schemeClr val="bg1"/>
              </a:solidFill>
            </a:endParaRPr>
          </a:p>
        </p:txBody>
      </p:sp>
      <p:sp>
        <p:nvSpPr>
          <p:cNvPr id="16" name="TextBox 15"/>
          <p:cNvSpPr txBox="1"/>
          <p:nvPr/>
        </p:nvSpPr>
        <p:spPr>
          <a:xfrm>
            <a:off x="4733926" y="23335"/>
            <a:ext cx="2057399" cy="1200329"/>
          </a:xfrm>
          <a:prstGeom prst="rect">
            <a:avLst/>
          </a:prstGeom>
          <a:noFill/>
        </p:spPr>
        <p:txBody>
          <a:bodyPr wrap="square" rtlCol="0">
            <a:spAutoFit/>
          </a:bodyPr>
          <a:lstStyle/>
          <a:p>
            <a:pPr algn="ctr"/>
            <a:r>
              <a:rPr lang="en-US" sz="2400" b="1" dirty="0">
                <a:solidFill>
                  <a:schemeClr val="bg1"/>
                </a:solidFill>
                <a:effectLst>
                  <a:outerShdw blurRad="50800" dist="88900" dir="2700000" algn="tl" rotWithShape="0">
                    <a:prstClr val="black"/>
                  </a:outerShdw>
                </a:effectLst>
                <a:latin typeface="Cambria" panose="02040503050406030204" pitchFamily="18" charset="0"/>
              </a:rPr>
              <a:t>Achieving A </a:t>
            </a:r>
            <a:r>
              <a:rPr lang="en-US" sz="2400" b="1" i="1" dirty="0">
                <a:solidFill>
                  <a:schemeClr val="bg1"/>
                </a:solidFill>
                <a:effectLst>
                  <a:outerShdw blurRad="50800" dist="88900" dir="2700000" algn="tl" rotWithShape="0">
                    <a:prstClr val="black"/>
                  </a:outerShdw>
                </a:effectLst>
                <a:latin typeface="Cambria" panose="02040503050406030204" pitchFamily="18" charset="0"/>
              </a:rPr>
              <a:t>“Spirit-Filled”</a:t>
            </a:r>
          </a:p>
          <a:p>
            <a:pPr algn="ctr"/>
            <a:r>
              <a:rPr lang="en-US" sz="2400" b="1" dirty="0">
                <a:solidFill>
                  <a:schemeClr val="bg1"/>
                </a:solidFill>
                <a:effectLst>
                  <a:outerShdw blurRad="50800" dist="88900" dir="2700000" algn="tl" rotWithShape="0">
                    <a:prstClr val="black"/>
                  </a:outerShdw>
                </a:effectLst>
                <a:latin typeface="Cambria" panose="02040503050406030204" pitchFamily="18" charset="0"/>
              </a:rPr>
              <a:t>Worship</a:t>
            </a:r>
          </a:p>
        </p:txBody>
      </p:sp>
    </p:spTree>
    <p:extLst>
      <p:ext uri="{BB962C8B-B14F-4D97-AF65-F5344CB8AC3E}">
        <p14:creationId xmlns:p14="http://schemas.microsoft.com/office/powerpoint/2010/main" val="3389558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arn(inVertical)">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4" grpId="0" animBg="1"/>
      <p:bldP spid="3" grpId="0"/>
      <p:bldP spid="11"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8E40"/>
        </a:solidFill>
        <a:effectLst/>
      </p:bgPr>
    </p:bg>
    <p:spTree>
      <p:nvGrpSpPr>
        <p:cNvPr id="1" name=""/>
        <p:cNvGrpSpPr/>
        <p:nvPr/>
      </p:nvGrpSpPr>
      <p:grpSpPr>
        <a:xfrm>
          <a:off x="0" y="0"/>
          <a:ext cx="0" cy="0"/>
          <a:chOff x="0" y="0"/>
          <a:chExt cx="0" cy="0"/>
        </a:xfrm>
      </p:grpSpPr>
      <p:sp>
        <p:nvSpPr>
          <p:cNvPr id="4" name="Rectangle 3"/>
          <p:cNvSpPr/>
          <p:nvPr/>
        </p:nvSpPr>
        <p:spPr>
          <a:xfrm>
            <a:off x="-41160" y="2057400"/>
            <a:ext cx="4765560" cy="4766043"/>
          </a:xfrm>
          <a:prstGeom prst="rect">
            <a:avLst/>
          </a:prstGeom>
          <a:solidFill>
            <a:srgbClr val="0042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r>
              <a:rPr lang="en-US" sz="2400" b="1" dirty="0">
                <a:solidFill>
                  <a:srgbClr val="FFFF00"/>
                </a:solidFill>
              </a:rPr>
              <a:t>Ephesians 5:15-21</a:t>
            </a:r>
          </a:p>
          <a:p>
            <a:pPr algn="ctr"/>
            <a:r>
              <a:rPr lang="en-US" sz="2000" b="1" dirty="0">
                <a:solidFill>
                  <a:srgbClr val="00B0F0"/>
                </a:solidFill>
              </a:rPr>
              <a:t>15</a:t>
            </a:r>
            <a:r>
              <a:rPr lang="en-US" sz="2000" dirty="0"/>
              <a:t>) Therefore be careful how you walk, not as unwise men, but as wise, </a:t>
            </a:r>
            <a:r>
              <a:rPr lang="en-US" sz="2000" b="1" dirty="0">
                <a:solidFill>
                  <a:srgbClr val="00B0F0"/>
                </a:solidFill>
              </a:rPr>
              <a:t>16</a:t>
            </a:r>
            <a:r>
              <a:rPr lang="en-US" sz="2000" dirty="0"/>
              <a:t>) making the most of your time, because the days are evil. </a:t>
            </a:r>
            <a:r>
              <a:rPr lang="en-US" sz="2000" b="1" dirty="0">
                <a:solidFill>
                  <a:srgbClr val="00B0F0"/>
                </a:solidFill>
              </a:rPr>
              <a:t>17</a:t>
            </a:r>
            <a:r>
              <a:rPr lang="en-US" sz="2000" dirty="0">
                <a:solidFill>
                  <a:srgbClr val="00B0F0"/>
                </a:solidFill>
              </a:rPr>
              <a:t>)</a:t>
            </a:r>
            <a:r>
              <a:rPr lang="en-US" sz="2000" dirty="0"/>
              <a:t> So then do not be foolish, but understand what the will of the Lord is.    </a:t>
            </a:r>
            <a:r>
              <a:rPr lang="en-US" sz="2000" b="1" dirty="0">
                <a:solidFill>
                  <a:srgbClr val="00B0F0"/>
                </a:solidFill>
              </a:rPr>
              <a:t>18</a:t>
            </a:r>
            <a:r>
              <a:rPr lang="en-US" sz="2000" b="1" u="sng" dirty="0">
                <a:solidFill>
                  <a:srgbClr val="00B0F0"/>
                </a:solidFill>
              </a:rPr>
              <a:t>)</a:t>
            </a:r>
            <a:r>
              <a:rPr lang="en-US" sz="2000" b="1" u="sng" dirty="0"/>
              <a:t> </a:t>
            </a:r>
            <a:r>
              <a:rPr lang="en-US" sz="2000" b="1" u="sng" dirty="0">
                <a:solidFill>
                  <a:schemeClr val="bg1"/>
                </a:solidFill>
              </a:rPr>
              <a:t>And do not get drunk with wine, for that is dissipation, but be filled with the Spirit</a:t>
            </a:r>
            <a:r>
              <a:rPr lang="en-US" sz="2000" b="1" u="sng" dirty="0"/>
              <a:t>, </a:t>
            </a:r>
            <a:r>
              <a:rPr lang="en-US" sz="2000" b="1" dirty="0">
                <a:solidFill>
                  <a:srgbClr val="00B0F0"/>
                </a:solidFill>
              </a:rPr>
              <a:t>19</a:t>
            </a:r>
            <a:r>
              <a:rPr lang="en-US" sz="2000" dirty="0">
                <a:solidFill>
                  <a:schemeClr val="tx1"/>
                </a:solidFill>
              </a:rPr>
              <a:t>) speaking to one another in psalms and hymns and spiritual songs, singing and making melody with your heart to the Lord; </a:t>
            </a:r>
            <a:r>
              <a:rPr lang="en-US" sz="2000" b="1" dirty="0">
                <a:solidFill>
                  <a:srgbClr val="00B0F0"/>
                </a:solidFill>
              </a:rPr>
              <a:t>20</a:t>
            </a:r>
            <a:r>
              <a:rPr lang="en-US" sz="2000" b="1" dirty="0">
                <a:solidFill>
                  <a:schemeClr val="tx1"/>
                </a:solidFill>
              </a:rPr>
              <a:t>)</a:t>
            </a:r>
            <a:r>
              <a:rPr lang="en-US" sz="2000" dirty="0">
                <a:solidFill>
                  <a:schemeClr val="tx1"/>
                </a:solidFill>
              </a:rPr>
              <a:t> always giving thanks for all things in the name of our Lord Jesus Christ to God, even the Father; </a:t>
            </a:r>
            <a:r>
              <a:rPr lang="en-US" sz="2000" b="1" dirty="0">
                <a:solidFill>
                  <a:srgbClr val="00B0F0"/>
                </a:solidFill>
              </a:rPr>
              <a:t>21</a:t>
            </a:r>
            <a:r>
              <a:rPr lang="en-US" sz="2000" dirty="0">
                <a:solidFill>
                  <a:schemeClr val="tx1"/>
                </a:solidFill>
              </a:rPr>
              <a:t>) and be subject to one another in the fear of Christ. </a:t>
            </a:r>
          </a:p>
        </p:txBody>
      </p:sp>
      <p:sp>
        <p:nvSpPr>
          <p:cNvPr id="2" name="TextBox 1"/>
          <p:cNvSpPr txBox="1"/>
          <p:nvPr/>
        </p:nvSpPr>
        <p:spPr>
          <a:xfrm>
            <a:off x="85840" y="67268"/>
            <a:ext cx="4511560" cy="707886"/>
          </a:xfrm>
          <a:prstGeom prst="rect">
            <a:avLst/>
          </a:prstGeom>
          <a:noFill/>
        </p:spPr>
        <p:txBody>
          <a:bodyPr wrap="square" rtlCol="0">
            <a:spAutoFit/>
          </a:bodyPr>
          <a:lstStyle/>
          <a:p>
            <a:pPr algn="ctr"/>
            <a:r>
              <a:rPr lang="en-US" sz="4000" b="1" i="1" dirty="0">
                <a:solidFill>
                  <a:schemeClr val="bg1"/>
                </a:solidFill>
                <a:effectLst>
                  <a:outerShdw blurRad="50800" dist="63500" dir="2700000" algn="tl" rotWithShape="0">
                    <a:prstClr val="black"/>
                  </a:outerShdw>
                </a:effectLst>
                <a:latin typeface="Cambria" panose="02040503050406030204" pitchFamily="18" charset="0"/>
              </a:rPr>
              <a:t>What God Explains</a:t>
            </a:r>
          </a:p>
        </p:txBody>
      </p:sp>
      <p:sp>
        <p:nvSpPr>
          <p:cNvPr id="10" name="Rectangle 9"/>
          <p:cNvSpPr/>
          <p:nvPr/>
        </p:nvSpPr>
        <p:spPr>
          <a:xfrm>
            <a:off x="4686301" y="2091957"/>
            <a:ext cx="4419600" cy="4800599"/>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p>
        </p:txBody>
      </p:sp>
      <p:sp>
        <p:nvSpPr>
          <p:cNvPr id="15" name="TextBox 14"/>
          <p:cNvSpPr txBox="1"/>
          <p:nvPr/>
        </p:nvSpPr>
        <p:spPr>
          <a:xfrm>
            <a:off x="-41159" y="775154"/>
            <a:ext cx="4765559" cy="677108"/>
          </a:xfrm>
          <a:prstGeom prst="rect">
            <a:avLst/>
          </a:prstGeom>
          <a:solidFill>
            <a:srgbClr val="002E15"/>
          </a:solidFill>
          <a:ln>
            <a:solidFill>
              <a:schemeClr val="bg1"/>
            </a:solidFill>
          </a:ln>
        </p:spPr>
        <p:txBody>
          <a:bodyPr wrap="square" lIns="182880" tIns="91440" rIns="182880" rtlCol="0">
            <a:spAutoFit/>
          </a:bodyPr>
          <a:lstStyle/>
          <a:p>
            <a:pPr algn="ctr"/>
            <a:r>
              <a:rPr lang="en-US" sz="3500" b="1" dirty="0">
                <a:solidFill>
                  <a:srgbClr val="FFFF00"/>
                </a:solidFill>
                <a:effectLst>
                  <a:outerShdw blurRad="50800" dist="63500" dir="2700000" algn="tl" rotWithShape="0">
                    <a:prstClr val="black"/>
                  </a:outerShdw>
                </a:effectLst>
              </a:rPr>
              <a:t>Be God Focused </a:t>
            </a:r>
            <a:endParaRPr lang="en-US" sz="2400" dirty="0">
              <a:solidFill>
                <a:schemeClr val="bg1"/>
              </a:solidFill>
            </a:endParaRPr>
          </a:p>
        </p:txBody>
      </p:sp>
      <p:pic>
        <p:nvPicPr>
          <p:cNvPr id="9" name="Picture 4" descr="Master of Arts in Worship Studies - Church Plan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
            <a:ext cx="4419601" cy="205740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77800" y="2747650"/>
            <a:ext cx="4419600" cy="1692771"/>
          </a:xfrm>
          <a:prstGeom prst="rect">
            <a:avLst/>
          </a:prstGeom>
          <a:solidFill>
            <a:srgbClr val="002060"/>
          </a:solidFill>
          <a:ln>
            <a:solidFill>
              <a:schemeClr val="bg1"/>
            </a:solidFill>
          </a:ln>
        </p:spPr>
        <p:txBody>
          <a:bodyPr wrap="square">
            <a:spAutoFit/>
          </a:bodyPr>
          <a:lstStyle/>
          <a:p>
            <a:pPr algn="ctr"/>
            <a:r>
              <a:rPr lang="en-US" sz="2600" dirty="0">
                <a:solidFill>
                  <a:schemeClr val="bg1"/>
                </a:solidFill>
              </a:rPr>
              <a:t>Today society is “me-focused” we want something to grab and captivate us – we want to feel something!</a:t>
            </a:r>
          </a:p>
        </p:txBody>
      </p:sp>
      <p:sp>
        <p:nvSpPr>
          <p:cNvPr id="3" name="TextBox 2"/>
          <p:cNvSpPr txBox="1"/>
          <p:nvPr/>
        </p:nvSpPr>
        <p:spPr>
          <a:xfrm>
            <a:off x="4914901" y="2347540"/>
            <a:ext cx="4038600" cy="954107"/>
          </a:xfrm>
          <a:prstGeom prst="rect">
            <a:avLst/>
          </a:prstGeom>
          <a:noFill/>
        </p:spPr>
        <p:txBody>
          <a:bodyPr wrap="square" rtlCol="0">
            <a:spAutoFit/>
          </a:bodyPr>
          <a:lstStyle/>
          <a:p>
            <a:pPr algn="ctr"/>
            <a:r>
              <a:rPr lang="en-US" sz="2800" i="1" dirty="0">
                <a:solidFill>
                  <a:schemeClr val="bg1"/>
                </a:solidFill>
              </a:rPr>
              <a:t>We are to be subject to one another!</a:t>
            </a:r>
          </a:p>
        </p:txBody>
      </p:sp>
      <p:sp>
        <p:nvSpPr>
          <p:cNvPr id="16" name="TextBox 15"/>
          <p:cNvSpPr txBox="1"/>
          <p:nvPr/>
        </p:nvSpPr>
        <p:spPr>
          <a:xfrm>
            <a:off x="4933951" y="4038600"/>
            <a:ext cx="4038600" cy="2246769"/>
          </a:xfrm>
          <a:prstGeom prst="rect">
            <a:avLst/>
          </a:prstGeom>
          <a:noFill/>
        </p:spPr>
        <p:txBody>
          <a:bodyPr wrap="square" rtlCol="0">
            <a:spAutoFit/>
          </a:bodyPr>
          <a:lstStyle/>
          <a:p>
            <a:pPr algn="ctr"/>
            <a:r>
              <a:rPr lang="en-US" sz="2800" dirty="0">
                <a:solidFill>
                  <a:schemeClr val="bg1"/>
                </a:solidFill>
              </a:rPr>
              <a:t>Often our worship is not “spirit-filled” because we are too focused on how others are not meeting our expectations</a:t>
            </a:r>
          </a:p>
        </p:txBody>
      </p:sp>
      <p:sp>
        <p:nvSpPr>
          <p:cNvPr id="12" name="TextBox 11">
            <a:extLst>
              <a:ext uri="{FF2B5EF4-FFF2-40B4-BE49-F238E27FC236}">
                <a16:creationId xmlns:a16="http://schemas.microsoft.com/office/drawing/2014/main" id="{4B8C32CE-F2C0-4799-9950-762725F70B9A}"/>
              </a:ext>
            </a:extLst>
          </p:cNvPr>
          <p:cNvSpPr txBox="1"/>
          <p:nvPr/>
        </p:nvSpPr>
        <p:spPr>
          <a:xfrm>
            <a:off x="4839928" y="187082"/>
            <a:ext cx="2057399" cy="1200329"/>
          </a:xfrm>
          <a:prstGeom prst="rect">
            <a:avLst/>
          </a:prstGeom>
          <a:noFill/>
        </p:spPr>
        <p:txBody>
          <a:bodyPr wrap="square" rtlCol="0">
            <a:spAutoFit/>
          </a:bodyPr>
          <a:lstStyle/>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Emotionally</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Electrifying</a:t>
            </a:r>
          </a:p>
          <a:p>
            <a:pPr algn="ctr"/>
            <a:r>
              <a:rPr lang="en-US" sz="2400" b="1" i="1" dirty="0">
                <a:solidFill>
                  <a:schemeClr val="bg1"/>
                </a:solidFill>
                <a:effectLst>
                  <a:outerShdw blurRad="50800" dist="88900" dir="2700000" algn="tl" rotWithShape="0">
                    <a:prstClr val="black"/>
                  </a:outerShdw>
                </a:effectLst>
                <a:latin typeface="Cambria" panose="02040503050406030204" pitchFamily="18" charset="0"/>
              </a:rPr>
              <a:t>Worship</a:t>
            </a:r>
          </a:p>
        </p:txBody>
      </p:sp>
    </p:spTree>
    <p:extLst>
      <p:ext uri="{BB962C8B-B14F-4D97-AF65-F5344CB8AC3E}">
        <p14:creationId xmlns:p14="http://schemas.microsoft.com/office/powerpoint/2010/main" val="160408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inVertical)">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4" grpId="0" animBg="1"/>
      <p:bldP spid="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Master of Arts in Worship Studies - Church Planting"/>
          <p:cNvPicPr>
            <a:picLocks noChangeAspect="1" noChangeArrowheads="1"/>
          </p:cNvPicPr>
          <p:nvPr/>
        </p:nvPicPr>
        <p:blipFill rotWithShape="1">
          <a:blip r:embed="rId2">
            <a:extLst>
              <a:ext uri="{28A0092B-C50C-407E-A947-70E740481C1C}">
                <a14:useLocalDpi xmlns:a14="http://schemas.microsoft.com/office/drawing/2010/main" val="0"/>
              </a:ext>
            </a:extLst>
          </a:blip>
          <a:srcRect l="8466" r="12993"/>
          <a:stretch/>
        </p:blipFill>
        <p:spPr bwMode="auto">
          <a:xfrm>
            <a:off x="20" y="-1"/>
            <a:ext cx="9143980" cy="4394997"/>
          </a:xfrm>
          <a:prstGeom prst="rect">
            <a:avLst/>
          </a:prstGeom>
          <a:noFill/>
          <a:extLst>
            <a:ext uri="{909E8E84-426E-40DD-AFC4-6F175D3DCCD1}">
              <a14:hiddenFill xmlns:a14="http://schemas.microsoft.com/office/drawing/2010/main">
                <a:solidFill>
                  <a:srgbClr val="FFFFFF"/>
                </a:solidFill>
              </a14:hiddenFill>
            </a:ext>
          </a:extLst>
        </p:spPr>
      </p:pic>
      <p:sp>
        <p:nvSpPr>
          <p:cNvPr id="1034" name="Freeform: Shape 76">
            <a:extLst>
              <a:ext uri="{FF2B5EF4-FFF2-40B4-BE49-F238E27FC236}">
                <a16:creationId xmlns:a16="http://schemas.microsoft.com/office/drawing/2014/main" id="{303CC970-4826-4CED-8063-0FB67663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214888" y="4564049"/>
            <a:ext cx="2929112" cy="2293951"/>
          </a:xfrm>
          <a:custGeom>
            <a:avLst/>
            <a:gdLst>
              <a:gd name="connsiteX0" fmla="*/ 0 w 3905483"/>
              <a:gd name="connsiteY0" fmla="*/ 2293951 h 2293951"/>
              <a:gd name="connsiteX1" fmla="*/ 3905483 w 3905483"/>
              <a:gd name="connsiteY1" fmla="*/ 2293951 h 2293951"/>
              <a:gd name="connsiteX2" fmla="*/ 3905483 w 3905483"/>
              <a:gd name="connsiteY2" fmla="*/ 0 h 2293951"/>
              <a:gd name="connsiteX3" fmla="*/ 2479521 w 3905483"/>
              <a:gd name="connsiteY3" fmla="*/ 0 h 2293951"/>
              <a:gd name="connsiteX4" fmla="*/ 1739055 w 3905483"/>
              <a:gd name="connsiteY4" fmla="*/ 0 h 2293951"/>
              <a:gd name="connsiteX5" fmla="*/ 1737976 w 3905483"/>
              <a:gd name="connsiteY5" fmla="*/ 2332 h 2293951"/>
              <a:gd name="connsiteX6" fmla="*/ 1061319 w 3905483"/>
              <a:gd name="connsiteY6" fmla="*/ 2332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483" h="2293951">
                <a:moveTo>
                  <a:pt x="0" y="2293951"/>
                </a:moveTo>
                <a:lnTo>
                  <a:pt x="3905483" y="2293951"/>
                </a:lnTo>
                <a:lnTo>
                  <a:pt x="3905483" y="0"/>
                </a:lnTo>
                <a:lnTo>
                  <a:pt x="2479521" y="0"/>
                </a:lnTo>
                <a:lnTo>
                  <a:pt x="1739055" y="0"/>
                </a:lnTo>
                <a:lnTo>
                  <a:pt x="1737976" y="2332"/>
                </a:lnTo>
                <a:lnTo>
                  <a:pt x="1061319" y="233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5" name="Freeform: Shape 78">
            <a:extLst>
              <a:ext uri="{FF2B5EF4-FFF2-40B4-BE49-F238E27FC236}">
                <a16:creationId xmlns:a16="http://schemas.microsoft.com/office/drawing/2014/main" id="{14490D63-3365-45CC-AC50-705C1B7681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564049"/>
            <a:ext cx="6833104" cy="2293951"/>
          </a:xfrm>
          <a:custGeom>
            <a:avLst/>
            <a:gdLst>
              <a:gd name="connsiteX0" fmla="*/ 0 w 9110805"/>
              <a:gd name="connsiteY0" fmla="*/ 2293951 h 2293951"/>
              <a:gd name="connsiteX1" fmla="*/ 107316 w 9110805"/>
              <a:gd name="connsiteY1" fmla="*/ 2293951 h 2293951"/>
              <a:gd name="connsiteX2" fmla="*/ 7277190 w 9110805"/>
              <a:gd name="connsiteY2" fmla="*/ 2293951 h 2293951"/>
              <a:gd name="connsiteX3" fmla="*/ 8048407 w 9110805"/>
              <a:gd name="connsiteY3" fmla="*/ 2293951 h 2293951"/>
              <a:gd name="connsiteX4" fmla="*/ 9110805 w 9110805"/>
              <a:gd name="connsiteY4" fmla="*/ 0 h 2293951"/>
              <a:gd name="connsiteX5" fmla="*/ 8339588 w 9110805"/>
              <a:gd name="connsiteY5" fmla="*/ 0 h 2293951"/>
              <a:gd name="connsiteX6" fmla="*/ 107316 w 9110805"/>
              <a:gd name="connsiteY6" fmla="*/ 0 h 2293951"/>
              <a:gd name="connsiteX7" fmla="*/ 0 w 9110805"/>
              <a:gd name="connsiteY7" fmla="*/ 0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10805" h="2293951">
                <a:moveTo>
                  <a:pt x="0" y="2293951"/>
                </a:moveTo>
                <a:lnTo>
                  <a:pt x="107316" y="2293951"/>
                </a:lnTo>
                <a:lnTo>
                  <a:pt x="7277190" y="2293951"/>
                </a:lnTo>
                <a:lnTo>
                  <a:pt x="8048407" y="2293951"/>
                </a:lnTo>
                <a:lnTo>
                  <a:pt x="9110805" y="0"/>
                </a:lnTo>
                <a:lnTo>
                  <a:pt x="8339588" y="0"/>
                </a:lnTo>
                <a:lnTo>
                  <a:pt x="107316" y="0"/>
                </a:lnTo>
                <a:lnTo>
                  <a:pt x="0" y="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p:cNvSpPr txBox="1"/>
          <p:nvPr/>
        </p:nvSpPr>
        <p:spPr>
          <a:xfrm>
            <a:off x="135644" y="5410200"/>
            <a:ext cx="5943600" cy="1026435"/>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en-US" sz="5400" b="1" i="1" dirty="0">
                <a:solidFill>
                  <a:srgbClr val="FFFFFF"/>
                </a:solidFill>
                <a:effectLst>
                  <a:outerShdw blurRad="50800" dist="88900" dir="2700000" algn="tl" rotWithShape="0">
                    <a:prstClr val="black"/>
                  </a:outerShdw>
                </a:effectLst>
                <a:latin typeface="+mj-lt"/>
                <a:ea typeface="+mj-ea"/>
                <a:cs typeface="+mj-cs"/>
              </a:rPr>
              <a:t>Emotionally Electrifying Worship</a:t>
            </a:r>
          </a:p>
        </p:txBody>
      </p:sp>
      <p:sp>
        <p:nvSpPr>
          <p:cNvPr id="3" name="TextBox 2">
            <a:extLst>
              <a:ext uri="{FF2B5EF4-FFF2-40B4-BE49-F238E27FC236}">
                <a16:creationId xmlns:a16="http://schemas.microsoft.com/office/drawing/2014/main" id="{B20B53AE-FC6D-4142-AA2A-743A83A1A39F}"/>
              </a:ext>
            </a:extLst>
          </p:cNvPr>
          <p:cNvSpPr txBox="1"/>
          <p:nvPr/>
        </p:nvSpPr>
        <p:spPr>
          <a:xfrm>
            <a:off x="6629400" y="5029200"/>
            <a:ext cx="2514600" cy="1200329"/>
          </a:xfrm>
          <a:prstGeom prst="rect">
            <a:avLst/>
          </a:prstGeom>
          <a:noFill/>
        </p:spPr>
        <p:txBody>
          <a:bodyPr wrap="square" rtlCol="0">
            <a:spAutoFit/>
          </a:bodyPr>
          <a:lstStyle/>
          <a:p>
            <a:pPr algn="ctr"/>
            <a:r>
              <a:rPr lang="en-US" sz="3600" dirty="0"/>
              <a:t>Ephesians</a:t>
            </a:r>
          </a:p>
          <a:p>
            <a:pPr algn="ctr"/>
            <a:r>
              <a:rPr lang="en-US" sz="3600" dirty="0"/>
              <a:t>5:15-21</a:t>
            </a:r>
          </a:p>
        </p:txBody>
      </p:sp>
      <p:sp>
        <p:nvSpPr>
          <p:cNvPr id="7" name="Rounded Rectangle 2">
            <a:extLst>
              <a:ext uri="{FF2B5EF4-FFF2-40B4-BE49-F238E27FC236}">
                <a16:creationId xmlns:a16="http://schemas.microsoft.com/office/drawing/2014/main" id="{31193943-9A1B-46C4-BA1A-DA067836B48B}"/>
              </a:ext>
            </a:extLst>
          </p:cNvPr>
          <p:cNvSpPr/>
          <p:nvPr/>
        </p:nvSpPr>
        <p:spPr>
          <a:xfrm>
            <a:off x="135644" y="229348"/>
            <a:ext cx="4817356" cy="3911626"/>
          </a:xfrm>
          <a:prstGeom prst="roundRect">
            <a:avLst/>
          </a:prstGeom>
          <a:ln>
            <a:solidFill>
              <a:schemeClr val="bg1"/>
            </a:solidFill>
          </a:ln>
          <a:effectLst>
            <a:outerShdw blurRad="50800" dist="3175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ffectLst>
                  <a:outerShdw blurRad="50800" dist="63500" dir="2700000" algn="tl" rotWithShape="0">
                    <a:prstClr val="black"/>
                  </a:outerShdw>
                </a:effectLst>
              </a:rPr>
              <a:t>God does not want emotional outbursts of spontaneous feelings.  He wants decent, orderly, circumspect worship.  He wants us to pay attention to His word, pouring ourselves out to Him, not because He overwhelms us to do so, but because we want to honor and thank Him for what He has already done.</a:t>
            </a:r>
          </a:p>
        </p:txBody>
      </p:sp>
    </p:spTree>
    <p:extLst>
      <p:ext uri="{BB962C8B-B14F-4D97-AF65-F5344CB8AC3E}">
        <p14:creationId xmlns:p14="http://schemas.microsoft.com/office/powerpoint/2010/main" val="404858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10636</TotalTime>
  <Words>1266</Words>
  <Application>Microsoft Office PowerPoint</Application>
  <PresentationFormat>On-screen Show (4:3)</PresentationFormat>
  <Paragraphs>89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Godly Insights On  Interpersonal Relationships</dc:title>
  <dc:creator>EastView</dc:creator>
  <cp:lastModifiedBy>Michael Wilson</cp:lastModifiedBy>
  <cp:revision>695</cp:revision>
  <dcterms:created xsi:type="dcterms:W3CDTF">2008-10-02T15:01:59Z</dcterms:created>
  <dcterms:modified xsi:type="dcterms:W3CDTF">2020-03-14T19:15:53Z</dcterms:modified>
</cp:coreProperties>
</file>